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0" r:id="rId4"/>
    <p:sldId id="268" r:id="rId5"/>
    <p:sldId id="280" r:id="rId6"/>
    <p:sldId id="267" r:id="rId7"/>
    <p:sldId id="282" r:id="rId8"/>
    <p:sldId id="281" r:id="rId9"/>
    <p:sldId id="283" r:id="rId10"/>
    <p:sldId id="317" r:id="rId11"/>
    <p:sldId id="284" r:id="rId12"/>
    <p:sldId id="286" r:id="rId13"/>
    <p:sldId id="287" r:id="rId14"/>
    <p:sldId id="288" r:id="rId15"/>
    <p:sldId id="285" r:id="rId16"/>
    <p:sldId id="290" r:id="rId17"/>
    <p:sldId id="289" r:id="rId18"/>
    <p:sldId id="291" r:id="rId19"/>
    <p:sldId id="292" r:id="rId20"/>
    <p:sldId id="293" r:id="rId21"/>
    <p:sldId id="295" r:id="rId22"/>
    <p:sldId id="296" r:id="rId23"/>
    <p:sldId id="298" r:id="rId24"/>
    <p:sldId id="297" r:id="rId25"/>
    <p:sldId id="300" r:id="rId26"/>
    <p:sldId id="299" r:id="rId27"/>
    <p:sldId id="301" r:id="rId28"/>
    <p:sldId id="302" r:id="rId29"/>
    <p:sldId id="303" r:id="rId30"/>
    <p:sldId id="304" r:id="rId31"/>
    <p:sldId id="305" r:id="rId32"/>
    <p:sldId id="306" r:id="rId33"/>
    <p:sldId id="307" r:id="rId34"/>
    <p:sldId id="309" r:id="rId35"/>
    <p:sldId id="310" r:id="rId36"/>
    <p:sldId id="311" r:id="rId37"/>
    <p:sldId id="315" r:id="rId38"/>
    <p:sldId id="316" r:id="rId39"/>
    <p:sldId id="312" r:id="rId40"/>
    <p:sldId id="313" r:id="rId41"/>
    <p:sldId id="314" r:id="rId42"/>
    <p:sldId id="318" r:id="rId43"/>
    <p:sldId id="319" r:id="rId44"/>
    <p:sldId id="259"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BAE9"/>
    <a:srgbClr val="ABDEF4"/>
    <a:srgbClr val="CBEAF8"/>
    <a:srgbClr val="E3F3FB"/>
    <a:srgbClr val="EAF3F8"/>
    <a:srgbClr val="E9F4FA"/>
    <a:srgbClr val="A2D6EF"/>
    <a:srgbClr val="2E4D63"/>
    <a:srgbClr val="5686A8"/>
    <a:srgbClr val="6691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7" autoAdjust="0"/>
    <p:restoredTop sz="94660"/>
  </p:normalViewPr>
  <p:slideViewPr>
    <p:cSldViewPr snapToGrid="0">
      <p:cViewPr>
        <p:scale>
          <a:sx n="71" d="100"/>
          <a:sy n="71" d="100"/>
        </p:scale>
        <p:origin x="39" y="4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4" Type="http://schemas.openxmlformats.org/officeDocument/2006/relationships/image" Target="../media/image4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7E32B8C-E81A-4559-905F-EA468C4AE0F6}" type="datetimeFigureOut">
              <a:rPr lang="zh-CN" altLang="en-US" smtClean="0"/>
              <a:t>2017/6/1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t>‹#›</a:t>
            </a:fld>
            <a:endParaRPr lang="zh-CN" altLang="en-US"/>
          </a:p>
        </p:txBody>
      </p:sp>
    </p:spTree>
    <p:extLst>
      <p:ext uri="{BB962C8B-B14F-4D97-AF65-F5344CB8AC3E}">
        <p14:creationId xmlns:p14="http://schemas.microsoft.com/office/powerpoint/2010/main" val="1401781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E32B8C-E81A-4559-905F-EA468C4AE0F6}" type="datetimeFigureOut">
              <a:rPr lang="zh-CN" altLang="en-US" smtClean="0"/>
              <a:t>2017/6/1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t>‹#›</a:t>
            </a:fld>
            <a:endParaRPr lang="zh-CN" altLang="en-US"/>
          </a:p>
        </p:txBody>
      </p:sp>
    </p:spTree>
    <p:extLst>
      <p:ext uri="{BB962C8B-B14F-4D97-AF65-F5344CB8AC3E}">
        <p14:creationId xmlns:p14="http://schemas.microsoft.com/office/powerpoint/2010/main" val="507463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E32B8C-E81A-4559-905F-EA468C4AE0F6}" type="datetimeFigureOut">
              <a:rPr lang="zh-CN" altLang="en-US" smtClean="0"/>
              <a:t>2017/6/1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t>‹#›</a:t>
            </a:fld>
            <a:endParaRPr lang="zh-CN" altLang="en-US"/>
          </a:p>
        </p:txBody>
      </p:sp>
    </p:spTree>
    <p:extLst>
      <p:ext uri="{BB962C8B-B14F-4D97-AF65-F5344CB8AC3E}">
        <p14:creationId xmlns:p14="http://schemas.microsoft.com/office/powerpoint/2010/main" val="1104154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E32B8C-E81A-4559-905F-EA468C4AE0F6}" type="datetimeFigureOut">
              <a:rPr lang="zh-CN" altLang="en-US" smtClean="0"/>
              <a:t>2017/6/1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t>‹#›</a:t>
            </a:fld>
            <a:endParaRPr lang="zh-CN" altLang="en-US"/>
          </a:p>
        </p:txBody>
      </p:sp>
    </p:spTree>
    <p:extLst>
      <p:ext uri="{BB962C8B-B14F-4D97-AF65-F5344CB8AC3E}">
        <p14:creationId xmlns:p14="http://schemas.microsoft.com/office/powerpoint/2010/main" val="2325511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7E32B8C-E81A-4559-905F-EA468C4AE0F6}" type="datetimeFigureOut">
              <a:rPr lang="zh-CN" altLang="en-US" smtClean="0"/>
              <a:t>2017/6/1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t>‹#›</a:t>
            </a:fld>
            <a:endParaRPr lang="zh-CN" altLang="en-US"/>
          </a:p>
        </p:txBody>
      </p:sp>
    </p:spTree>
    <p:extLst>
      <p:ext uri="{BB962C8B-B14F-4D97-AF65-F5344CB8AC3E}">
        <p14:creationId xmlns:p14="http://schemas.microsoft.com/office/powerpoint/2010/main" val="2941986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7E32B8C-E81A-4559-905F-EA468C4AE0F6}" type="datetimeFigureOut">
              <a:rPr lang="zh-CN" altLang="en-US" smtClean="0"/>
              <a:t>2017/6/1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C302A8-733F-4FC4-86EA-56C94980066F}" type="slidenum">
              <a:rPr lang="zh-CN" altLang="en-US" smtClean="0"/>
              <a:t>‹#›</a:t>
            </a:fld>
            <a:endParaRPr lang="zh-CN" altLang="en-US"/>
          </a:p>
        </p:txBody>
      </p:sp>
    </p:spTree>
    <p:extLst>
      <p:ext uri="{BB962C8B-B14F-4D97-AF65-F5344CB8AC3E}">
        <p14:creationId xmlns:p14="http://schemas.microsoft.com/office/powerpoint/2010/main" val="2511605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7E32B8C-E81A-4559-905F-EA468C4AE0F6}" type="datetimeFigureOut">
              <a:rPr lang="zh-CN" altLang="en-US" smtClean="0"/>
              <a:t>2017/6/1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DC302A8-733F-4FC4-86EA-56C94980066F}" type="slidenum">
              <a:rPr lang="zh-CN" altLang="en-US" smtClean="0"/>
              <a:t>‹#›</a:t>
            </a:fld>
            <a:endParaRPr lang="zh-CN" altLang="en-US"/>
          </a:p>
        </p:txBody>
      </p:sp>
    </p:spTree>
    <p:extLst>
      <p:ext uri="{BB962C8B-B14F-4D97-AF65-F5344CB8AC3E}">
        <p14:creationId xmlns:p14="http://schemas.microsoft.com/office/powerpoint/2010/main" val="1732206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32B8C-E81A-4559-905F-EA468C4AE0F6}" type="datetimeFigureOut">
              <a:rPr lang="zh-CN" altLang="en-US" smtClean="0"/>
              <a:t>2017/6/1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t>‹#›</a:t>
            </a:fld>
            <a:endParaRPr lang="zh-CN" altLang="en-US"/>
          </a:p>
        </p:txBody>
      </p:sp>
    </p:spTree>
    <p:extLst>
      <p:ext uri="{BB962C8B-B14F-4D97-AF65-F5344CB8AC3E}">
        <p14:creationId xmlns:p14="http://schemas.microsoft.com/office/powerpoint/2010/main" val="3089745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E32B8C-E81A-4559-905F-EA468C4AE0F6}" type="datetimeFigureOut">
              <a:rPr lang="zh-CN" altLang="en-US" smtClean="0"/>
              <a:t>2017/6/1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C302A8-733F-4FC4-86EA-56C94980066F}" type="slidenum">
              <a:rPr lang="zh-CN" altLang="en-US" smtClean="0"/>
              <a:t>‹#›</a:t>
            </a:fld>
            <a:endParaRPr lang="zh-CN" altLang="en-US"/>
          </a:p>
        </p:txBody>
      </p:sp>
    </p:spTree>
    <p:extLst>
      <p:ext uri="{BB962C8B-B14F-4D97-AF65-F5344CB8AC3E}">
        <p14:creationId xmlns:p14="http://schemas.microsoft.com/office/powerpoint/2010/main" val="3198783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7E32B8C-E81A-4559-905F-EA468C4AE0F6}" type="datetimeFigureOut">
              <a:rPr lang="zh-CN" altLang="en-US" smtClean="0"/>
              <a:t>2017/6/1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C302A8-733F-4FC4-86EA-56C94980066F}" type="slidenum">
              <a:rPr lang="zh-CN" altLang="en-US" smtClean="0"/>
              <a:t>‹#›</a:t>
            </a:fld>
            <a:endParaRPr lang="zh-CN" altLang="en-US"/>
          </a:p>
        </p:txBody>
      </p:sp>
    </p:spTree>
    <p:extLst>
      <p:ext uri="{BB962C8B-B14F-4D97-AF65-F5344CB8AC3E}">
        <p14:creationId xmlns:p14="http://schemas.microsoft.com/office/powerpoint/2010/main" val="1697075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7E32B8C-E81A-4559-905F-EA468C4AE0F6}" type="datetimeFigureOut">
              <a:rPr lang="zh-CN" altLang="en-US" smtClean="0"/>
              <a:t>2017/6/1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C302A8-733F-4FC4-86EA-56C94980066F}" type="slidenum">
              <a:rPr lang="zh-CN" altLang="en-US" smtClean="0"/>
              <a:t>‹#›</a:t>
            </a:fld>
            <a:endParaRPr lang="zh-CN" altLang="en-US"/>
          </a:p>
        </p:txBody>
      </p:sp>
    </p:spTree>
    <p:extLst>
      <p:ext uri="{BB962C8B-B14F-4D97-AF65-F5344CB8AC3E}">
        <p14:creationId xmlns:p14="http://schemas.microsoft.com/office/powerpoint/2010/main" val="2181481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32B8C-E81A-4559-905F-EA468C4AE0F6}" type="datetimeFigureOut">
              <a:rPr lang="zh-CN" altLang="en-US" smtClean="0"/>
              <a:t>2017/6/1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302A8-733F-4FC4-86EA-56C94980066F}" type="slidenum">
              <a:rPr lang="zh-CN" altLang="en-US" smtClean="0"/>
              <a:t>‹#›</a:t>
            </a:fld>
            <a:endParaRPr lang="zh-CN" altLang="en-US"/>
          </a:p>
        </p:txBody>
      </p:sp>
    </p:spTree>
    <p:extLst>
      <p:ext uri="{BB962C8B-B14F-4D97-AF65-F5344CB8AC3E}">
        <p14:creationId xmlns:p14="http://schemas.microsoft.com/office/powerpoint/2010/main" val="212344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4.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4.wmf"/><Relationship Id="rId5" Type="http://schemas.openxmlformats.org/officeDocument/2006/relationships/oleObject" Target="../embeddings/oleObject3.bin"/><Relationship Id="rId4" Type="http://schemas.openxmlformats.org/officeDocument/2006/relationships/image" Target="../media/image33.wmf"/></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1.wmf"/><Relationship Id="rId5" Type="http://schemas.openxmlformats.org/officeDocument/2006/relationships/oleObject" Target="../embeddings/oleObject6.bin"/><Relationship Id="rId10" Type="http://schemas.openxmlformats.org/officeDocument/2006/relationships/image" Target="../media/image43.wmf"/><Relationship Id="rId4" Type="http://schemas.openxmlformats.org/officeDocument/2006/relationships/image" Target="../media/image40.wmf"/><Relationship Id="rId9" Type="http://schemas.openxmlformats.org/officeDocument/2006/relationships/oleObject" Target="../embeddings/oleObject8.bin"/></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3BAE9"/>
        </a:solidFill>
        <a:effectLst/>
      </p:bgPr>
    </p:bg>
    <p:spTree>
      <p:nvGrpSpPr>
        <p:cNvPr id="1" name=""/>
        <p:cNvGrpSpPr/>
        <p:nvPr/>
      </p:nvGrpSpPr>
      <p:grpSpPr>
        <a:xfrm>
          <a:off x="0" y="0"/>
          <a:ext cx="0" cy="0"/>
          <a:chOff x="0" y="0"/>
          <a:chExt cx="0" cy="0"/>
        </a:xfrm>
      </p:grpSpPr>
      <p:sp>
        <p:nvSpPr>
          <p:cNvPr id="7" name="文本框 6"/>
          <p:cNvSpPr txBox="1"/>
          <p:nvPr/>
        </p:nvSpPr>
        <p:spPr>
          <a:xfrm>
            <a:off x="904510" y="1360968"/>
            <a:ext cx="10619381" cy="923330"/>
          </a:xfrm>
          <a:prstGeom prst="rect">
            <a:avLst/>
          </a:prstGeom>
          <a:noFill/>
        </p:spPr>
        <p:txBody>
          <a:bodyPr wrap="square" rtlCol="0" anchor="ctr">
            <a:spAutoFit/>
          </a:bodyPr>
          <a:lstStyle/>
          <a:p>
            <a:pPr algn="ctr"/>
            <a:r>
              <a:rPr lang="zh-CN" altLang="en-US" sz="5400" b="1" kern="0" spc="100" dirty="0" smtClean="0">
                <a:solidFill>
                  <a:schemeClr val="bg1"/>
                </a:solidFill>
                <a:latin typeface="微软雅黑" panose="020B0503020204020204" pitchFamily="34" charset="-122"/>
                <a:ea typeface="微软雅黑" panose="020B0503020204020204" pitchFamily="34" charset="-122"/>
                <a:cs typeface="Segoe UI Light" panose="020B0502040204020203" pitchFamily="34" charset="0"/>
              </a:rPr>
              <a:t>毕 业 设 计 答 辩</a:t>
            </a:r>
            <a:endParaRPr lang="zh-CN" altLang="en-US" sz="5400" b="1" kern="0" spc="1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endParaRPr>
          </a:p>
        </p:txBody>
      </p:sp>
      <p:grpSp>
        <p:nvGrpSpPr>
          <p:cNvPr id="32" name="组合 31"/>
          <p:cNvGrpSpPr/>
          <p:nvPr/>
        </p:nvGrpSpPr>
        <p:grpSpPr>
          <a:xfrm>
            <a:off x="837701" y="2651517"/>
            <a:ext cx="10516598" cy="646331"/>
            <a:chOff x="837701" y="3105832"/>
            <a:chExt cx="10516598" cy="646331"/>
          </a:xfrm>
        </p:grpSpPr>
        <p:grpSp>
          <p:nvGrpSpPr>
            <p:cNvPr id="9" name="组合 8"/>
            <p:cNvGrpSpPr/>
            <p:nvPr/>
          </p:nvGrpSpPr>
          <p:grpSpPr>
            <a:xfrm>
              <a:off x="837701" y="3295380"/>
              <a:ext cx="10516598" cy="267238"/>
              <a:chOff x="837701" y="3295381"/>
              <a:chExt cx="10516598" cy="267238"/>
            </a:xfrm>
          </p:grpSpPr>
          <p:sp>
            <p:nvSpPr>
              <p:cNvPr id="10" name="椭圆 9"/>
              <p:cNvSpPr/>
              <p:nvPr/>
            </p:nvSpPr>
            <p:spPr>
              <a:xfrm rot="10800000">
                <a:off x="2551641" y="3295381"/>
                <a:ext cx="267237" cy="267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0800000">
                <a:off x="1913518" y="3328786"/>
                <a:ext cx="200428" cy="2004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0800000">
                <a:off x="1342205" y="3362190"/>
                <a:ext cx="133619" cy="13361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0800000">
                <a:off x="837701" y="3395595"/>
                <a:ext cx="66809" cy="66809"/>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373122" y="3295382"/>
                <a:ext cx="267237" cy="267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78054" y="3328787"/>
                <a:ext cx="200428" cy="2004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716176" y="3362191"/>
                <a:ext cx="133619" cy="13361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1287490" y="3395595"/>
                <a:ext cx="66809" cy="66809"/>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3269745" y="3105832"/>
              <a:ext cx="5743880" cy="646331"/>
            </a:xfrm>
            <a:prstGeom prst="rect">
              <a:avLst/>
            </a:prstGeom>
            <a:noFill/>
          </p:spPr>
          <p:txBody>
            <a:bodyPr wrap="none" rtlCol="0" anchor="ctr">
              <a:spAutoFit/>
            </a:bodyPr>
            <a:lstStyle/>
            <a:p>
              <a:r>
                <a:rPr lang="zh-CN" altLang="zh-CN" sz="3600" b="1" dirty="0">
                  <a:solidFill>
                    <a:schemeClr val="bg1"/>
                  </a:solidFill>
                  <a:latin typeface="微软雅黑" panose="020B0503020204020204" pitchFamily="34" charset="-122"/>
                  <a:ea typeface="微软雅黑" panose="020B0503020204020204" pitchFamily="34" charset="-122"/>
                </a:rPr>
                <a:t>水面环境自动理解方法研究</a:t>
              </a:r>
              <a:endParaRPr lang="zh-CN" altLang="zh-CN" sz="3600" dirty="0">
                <a:solidFill>
                  <a:schemeClr val="bg1"/>
                </a:solidFill>
                <a:latin typeface="微软雅黑" panose="020B0503020204020204" pitchFamily="34" charset="-122"/>
                <a:ea typeface="微软雅黑" panose="020B0503020204020204" pitchFamily="34" charset="-122"/>
              </a:endParaRPr>
            </a:p>
          </p:txBody>
        </p:sp>
      </p:grpSp>
      <p:sp>
        <p:nvSpPr>
          <p:cNvPr id="40" name="文本框 39"/>
          <p:cNvSpPr txBox="1"/>
          <p:nvPr/>
        </p:nvSpPr>
        <p:spPr>
          <a:xfrm>
            <a:off x="4937894" y="3499549"/>
            <a:ext cx="2795001" cy="1685911"/>
          </a:xfrm>
          <a:prstGeom prst="rect">
            <a:avLst/>
          </a:prstGeom>
          <a:noFill/>
        </p:spPr>
        <p:txBody>
          <a:bodyPr wrap="square" rtlCol="0">
            <a:spAutoFit/>
          </a:bodyPr>
          <a:lstStyle/>
          <a:p>
            <a:pPr algn="ctr">
              <a:lnSpc>
                <a:spcPct val="200000"/>
              </a:lnSpc>
            </a:pPr>
            <a:r>
              <a:rPr lang="zh-CN" altLang="en-US" sz="2800" dirty="0" smtClean="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答辩人：陈高杰</a:t>
            </a:r>
            <a:endParaRPr lang="en-US" altLang="zh-CN" sz="2800" dirty="0" smtClean="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200000"/>
              </a:lnSpc>
            </a:pPr>
            <a:r>
              <a:rPr lang="zh-CN" altLang="en-US" sz="28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指导</a:t>
            </a:r>
            <a:r>
              <a:rPr lang="zh-CN" altLang="en-US" sz="2800" dirty="0" smtClean="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老师：马杰</a:t>
            </a:r>
            <a:endParaRPr lang="en-US" altLang="zh-CN" sz="2800" dirty="0" smtClean="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pic>
        <p:nvPicPr>
          <p:cNvPr id="22" name="图片 21" descr="u=2535996439,1873891442&amp;fm=21&amp;gp=0"/>
          <p:cNvPicPr>
            <a:picLocks noChangeAspect="1"/>
          </p:cNvPicPr>
          <p:nvPr/>
        </p:nvPicPr>
        <p:blipFill>
          <a:blip r:embed="rId2"/>
          <a:stretch>
            <a:fillRect/>
          </a:stretch>
        </p:blipFill>
        <p:spPr>
          <a:xfrm>
            <a:off x="2466894" y="364599"/>
            <a:ext cx="3236234" cy="625978"/>
          </a:xfrm>
          <a:prstGeom prst="rect">
            <a:avLst/>
          </a:prstGeom>
        </p:spPr>
      </p:pic>
      <p:pic>
        <p:nvPicPr>
          <p:cNvPr id="2" name="图片 1"/>
          <p:cNvPicPr>
            <a:picLocks noChangeAspect="1"/>
          </p:cNvPicPr>
          <p:nvPr/>
        </p:nvPicPr>
        <p:blipFill>
          <a:blip r:embed="rId3"/>
          <a:stretch>
            <a:fillRect/>
          </a:stretch>
        </p:blipFill>
        <p:spPr>
          <a:xfrm>
            <a:off x="6646460" y="332228"/>
            <a:ext cx="3236234" cy="662320"/>
          </a:xfrm>
          <a:prstGeom prst="rect">
            <a:avLst/>
          </a:prstGeom>
        </p:spPr>
      </p:pic>
      <p:sp>
        <p:nvSpPr>
          <p:cNvPr id="27" name="任意多边形 26"/>
          <p:cNvSpPr/>
          <p:nvPr/>
        </p:nvSpPr>
        <p:spPr>
          <a:xfrm>
            <a:off x="-1" y="5230656"/>
            <a:ext cx="12192001" cy="1975365"/>
          </a:xfrm>
          <a:custGeom>
            <a:avLst/>
            <a:gdLst>
              <a:gd name="connsiteX0" fmla="*/ 4353340 w 12192001"/>
              <a:gd name="connsiteY0" fmla="*/ 0 h 1975365"/>
              <a:gd name="connsiteX1" fmla="*/ 5522941 w 12192001"/>
              <a:gd name="connsiteY1" fmla="*/ 551581 h 1975365"/>
              <a:gd name="connsiteX2" fmla="*/ 5532197 w 12192001"/>
              <a:gd name="connsiteY2" fmla="*/ 563959 h 1975365"/>
              <a:gd name="connsiteX3" fmla="*/ 5553053 w 12192001"/>
              <a:gd name="connsiteY3" fmla="*/ 553912 h 1975365"/>
              <a:gd name="connsiteX4" fmla="*/ 6143039 w 12192001"/>
              <a:gd name="connsiteY4" fmla="*/ 434799 h 1975365"/>
              <a:gd name="connsiteX5" fmla="*/ 7214812 w 12192001"/>
              <a:gd name="connsiteY5" fmla="*/ 878743 h 1975365"/>
              <a:gd name="connsiteX6" fmla="*/ 7274619 w 12192001"/>
              <a:gd name="connsiteY6" fmla="*/ 944547 h 1975365"/>
              <a:gd name="connsiteX7" fmla="*/ 7300992 w 12192001"/>
              <a:gd name="connsiteY7" fmla="*/ 901137 h 1975365"/>
              <a:gd name="connsiteX8" fmla="*/ 8776254 w 12192001"/>
              <a:gd name="connsiteY8" fmla="*/ 116746 h 1975365"/>
              <a:gd name="connsiteX9" fmla="*/ 10251516 w 12192001"/>
              <a:gd name="connsiteY9" fmla="*/ 901137 h 1975365"/>
              <a:gd name="connsiteX10" fmla="*/ 10255993 w 12192001"/>
              <a:gd name="connsiteY10" fmla="*/ 908506 h 1975365"/>
              <a:gd name="connsiteX11" fmla="*/ 10332727 w 12192001"/>
              <a:gd name="connsiteY11" fmla="*/ 824077 h 1975365"/>
              <a:gd name="connsiteX12" fmla="*/ 11404501 w 12192001"/>
              <a:gd name="connsiteY12" fmla="*/ 380133 h 1975365"/>
              <a:gd name="connsiteX13" fmla="*/ 12126982 w 12192001"/>
              <a:gd name="connsiteY13" fmla="*/ 563072 h 1975365"/>
              <a:gd name="connsiteX14" fmla="*/ 12192001 w 12192001"/>
              <a:gd name="connsiteY14" fmla="*/ 602572 h 1975365"/>
              <a:gd name="connsiteX15" fmla="*/ 12192001 w 12192001"/>
              <a:gd name="connsiteY15" fmla="*/ 1975365 h 1975365"/>
              <a:gd name="connsiteX16" fmla="*/ 0 w 12192001"/>
              <a:gd name="connsiteY16" fmla="*/ 1975365 h 1975365"/>
              <a:gd name="connsiteX17" fmla="*/ 0 w 12192001"/>
              <a:gd name="connsiteY17" fmla="*/ 204727 h 1975365"/>
              <a:gd name="connsiteX18" fmla="*/ 55205 w 12192001"/>
              <a:gd name="connsiteY18" fmla="*/ 207862 h 1975365"/>
              <a:gd name="connsiteX19" fmla="*/ 1223759 w 12192001"/>
              <a:gd name="connsiteY19" fmla="*/ 843689 h 1975365"/>
              <a:gd name="connsiteX20" fmla="*/ 1311523 w 12192001"/>
              <a:gd name="connsiteY20" fmla="*/ 961054 h 1975365"/>
              <a:gd name="connsiteX21" fmla="*/ 1316220 w 12192001"/>
              <a:gd name="connsiteY21" fmla="*/ 955887 h 1975365"/>
              <a:gd name="connsiteX22" fmla="*/ 2574237 w 12192001"/>
              <a:gd name="connsiteY22" fmla="*/ 434799 h 1975365"/>
              <a:gd name="connsiteX23" fmla="*/ 3103288 w 12192001"/>
              <a:gd name="connsiteY23" fmla="*/ 514784 h 1975365"/>
              <a:gd name="connsiteX24" fmla="*/ 3188753 w 12192001"/>
              <a:gd name="connsiteY24" fmla="*/ 546065 h 1975365"/>
              <a:gd name="connsiteX25" fmla="*/ 3281567 w 12192001"/>
              <a:gd name="connsiteY25" fmla="*/ 443944 h 1975365"/>
              <a:gd name="connsiteX26" fmla="*/ 4353340 w 12192001"/>
              <a:gd name="connsiteY26" fmla="*/ 0 h 197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1" h="1975365">
                <a:moveTo>
                  <a:pt x="4353340" y="0"/>
                </a:moveTo>
                <a:cubicBezTo>
                  <a:pt x="4824213" y="0"/>
                  <a:pt x="5244936" y="214716"/>
                  <a:pt x="5522941" y="551581"/>
                </a:cubicBezTo>
                <a:lnTo>
                  <a:pt x="5532197" y="563959"/>
                </a:lnTo>
                <a:lnTo>
                  <a:pt x="5553053" y="553912"/>
                </a:lnTo>
                <a:cubicBezTo>
                  <a:pt x="5734391" y="477212"/>
                  <a:pt x="5933762" y="434799"/>
                  <a:pt x="6143039" y="434799"/>
                </a:cubicBezTo>
                <a:cubicBezTo>
                  <a:pt x="6561592" y="434799"/>
                  <a:pt x="6940521" y="604452"/>
                  <a:pt x="7214812" y="878743"/>
                </a:cubicBezTo>
                <a:lnTo>
                  <a:pt x="7274619" y="944547"/>
                </a:lnTo>
                <a:lnTo>
                  <a:pt x="7300992" y="901137"/>
                </a:lnTo>
                <a:cubicBezTo>
                  <a:pt x="7620710" y="427892"/>
                  <a:pt x="8162146" y="116746"/>
                  <a:pt x="8776254" y="116746"/>
                </a:cubicBezTo>
                <a:cubicBezTo>
                  <a:pt x="9390362" y="116746"/>
                  <a:pt x="9931798" y="427892"/>
                  <a:pt x="10251516" y="901137"/>
                </a:cubicBezTo>
                <a:lnTo>
                  <a:pt x="10255993" y="908506"/>
                </a:lnTo>
                <a:lnTo>
                  <a:pt x="10332727" y="824077"/>
                </a:lnTo>
                <a:cubicBezTo>
                  <a:pt x="10607018" y="549786"/>
                  <a:pt x="10985947" y="380133"/>
                  <a:pt x="11404501" y="380133"/>
                </a:cubicBezTo>
                <a:cubicBezTo>
                  <a:pt x="11666097" y="380133"/>
                  <a:pt x="11912215" y="446404"/>
                  <a:pt x="12126982" y="563072"/>
                </a:cubicBezTo>
                <a:lnTo>
                  <a:pt x="12192001" y="602572"/>
                </a:lnTo>
                <a:lnTo>
                  <a:pt x="12192001" y="1975365"/>
                </a:lnTo>
                <a:lnTo>
                  <a:pt x="0" y="1975365"/>
                </a:lnTo>
                <a:lnTo>
                  <a:pt x="0" y="204727"/>
                </a:lnTo>
                <a:lnTo>
                  <a:pt x="55205" y="207862"/>
                </a:lnTo>
                <a:cubicBezTo>
                  <a:pt x="524453" y="261507"/>
                  <a:pt x="938234" y="497713"/>
                  <a:pt x="1223759" y="843689"/>
                </a:cubicBezTo>
                <a:lnTo>
                  <a:pt x="1311523" y="961054"/>
                </a:lnTo>
                <a:lnTo>
                  <a:pt x="1316220" y="955887"/>
                </a:lnTo>
                <a:cubicBezTo>
                  <a:pt x="1638174" y="633932"/>
                  <a:pt x="2082950" y="434799"/>
                  <a:pt x="2574237" y="434799"/>
                </a:cubicBezTo>
                <a:cubicBezTo>
                  <a:pt x="2758469" y="434799"/>
                  <a:pt x="2936161" y="462802"/>
                  <a:pt x="3103288" y="514784"/>
                </a:cubicBezTo>
                <a:lnTo>
                  <a:pt x="3188753" y="546065"/>
                </a:lnTo>
                <a:lnTo>
                  <a:pt x="3281567" y="443944"/>
                </a:lnTo>
                <a:cubicBezTo>
                  <a:pt x="3555858" y="169652"/>
                  <a:pt x="3934787" y="0"/>
                  <a:pt x="4353340" y="0"/>
                </a:cubicBezTo>
                <a:close/>
              </a:path>
            </a:pathLst>
          </a:custGeom>
          <a:gradFill>
            <a:gsLst>
              <a:gs pos="0">
                <a:srgbClr val="E5EEF3">
                  <a:alpha val="50000"/>
                </a:srgbClr>
              </a:gs>
              <a:gs pos="100000">
                <a:srgbClr val="E1EBF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1" y="5760829"/>
            <a:ext cx="12192000" cy="1445191"/>
          </a:xfrm>
          <a:custGeom>
            <a:avLst/>
            <a:gdLst>
              <a:gd name="connsiteX0" fmla="*/ 3397688 w 12192000"/>
              <a:gd name="connsiteY0" fmla="*/ 0 h 1445191"/>
              <a:gd name="connsiteX1" fmla="*/ 4028686 w 12192000"/>
              <a:gd name="connsiteY1" fmla="*/ 335498 h 1445191"/>
              <a:gd name="connsiteX2" fmla="*/ 4064859 w 12192000"/>
              <a:gd name="connsiteY2" fmla="*/ 402142 h 1445191"/>
              <a:gd name="connsiteX3" fmla="*/ 4184991 w 12192000"/>
              <a:gd name="connsiteY3" fmla="*/ 336937 h 1445191"/>
              <a:gd name="connsiteX4" fmla="*/ 4481190 w 12192000"/>
              <a:gd name="connsiteY4" fmla="*/ 277137 h 1445191"/>
              <a:gd name="connsiteX5" fmla="*/ 5112188 w 12192000"/>
              <a:gd name="connsiteY5" fmla="*/ 612635 h 1445191"/>
              <a:gd name="connsiteX6" fmla="*/ 5112268 w 12192000"/>
              <a:gd name="connsiteY6" fmla="*/ 612785 h 1445191"/>
              <a:gd name="connsiteX7" fmla="*/ 5138627 w 12192000"/>
              <a:gd name="connsiteY7" fmla="*/ 564223 h 1445191"/>
              <a:gd name="connsiteX8" fmla="*/ 5943603 w 12192000"/>
              <a:gd name="connsiteY8" fmla="*/ 136221 h 1445191"/>
              <a:gd name="connsiteX9" fmla="*/ 6406326 w 12192000"/>
              <a:gd name="connsiteY9" fmla="*/ 253387 h 1445191"/>
              <a:gd name="connsiteX10" fmla="*/ 6446733 w 12192000"/>
              <a:gd name="connsiteY10" fmla="*/ 277935 h 1445191"/>
              <a:gd name="connsiteX11" fmla="*/ 6492158 w 12192000"/>
              <a:gd name="connsiteY11" fmla="*/ 222879 h 1445191"/>
              <a:gd name="connsiteX12" fmla="*/ 7030236 w 12192000"/>
              <a:gd name="connsiteY12" fmla="*/ 0 h 1445191"/>
              <a:gd name="connsiteX13" fmla="*/ 7568314 w 12192000"/>
              <a:gd name="connsiteY13" fmla="*/ 222879 h 1445191"/>
              <a:gd name="connsiteX14" fmla="*/ 7608074 w 12192000"/>
              <a:gd name="connsiteY14" fmla="*/ 271069 h 1445191"/>
              <a:gd name="connsiteX15" fmla="*/ 7616564 w 12192000"/>
              <a:gd name="connsiteY15" fmla="*/ 265911 h 1445191"/>
              <a:gd name="connsiteX16" fmla="*/ 8079289 w 12192000"/>
              <a:gd name="connsiteY16" fmla="*/ 148745 h 1445191"/>
              <a:gd name="connsiteX17" fmla="*/ 8813332 w 12192000"/>
              <a:gd name="connsiteY17" fmla="*/ 484217 h 1445191"/>
              <a:gd name="connsiteX18" fmla="*/ 8909108 w 12192000"/>
              <a:gd name="connsiteY18" fmla="*/ 615575 h 1445191"/>
              <a:gd name="connsiteX19" fmla="*/ 8910704 w 12192000"/>
              <a:gd name="connsiteY19" fmla="*/ 612634 h 1445191"/>
              <a:gd name="connsiteX20" fmla="*/ 9541702 w 12192000"/>
              <a:gd name="connsiteY20" fmla="*/ 277136 h 1445191"/>
              <a:gd name="connsiteX21" fmla="*/ 9967160 w 12192000"/>
              <a:gd name="connsiteY21" fmla="*/ 407095 h 1445191"/>
              <a:gd name="connsiteX22" fmla="*/ 9976306 w 12192000"/>
              <a:gd name="connsiteY22" fmla="*/ 414641 h 1445191"/>
              <a:gd name="connsiteX23" fmla="*/ 10019263 w 12192000"/>
              <a:gd name="connsiteY23" fmla="*/ 335498 h 1445191"/>
              <a:gd name="connsiteX24" fmla="*/ 10650261 w 12192000"/>
              <a:gd name="connsiteY24" fmla="*/ 0 h 1445191"/>
              <a:gd name="connsiteX25" fmla="*/ 11281259 w 12192000"/>
              <a:gd name="connsiteY25" fmla="*/ 335498 h 1445191"/>
              <a:gd name="connsiteX26" fmla="*/ 11306422 w 12192000"/>
              <a:gd name="connsiteY26" fmla="*/ 381858 h 1445191"/>
              <a:gd name="connsiteX27" fmla="*/ 11321378 w 12192000"/>
              <a:gd name="connsiteY27" fmla="*/ 369518 h 1445191"/>
              <a:gd name="connsiteX28" fmla="*/ 11746836 w 12192000"/>
              <a:gd name="connsiteY28" fmla="*/ 239559 h 1445191"/>
              <a:gd name="connsiteX29" fmla="*/ 12172294 w 12192000"/>
              <a:gd name="connsiteY29" fmla="*/ 369518 h 1445191"/>
              <a:gd name="connsiteX30" fmla="*/ 12192000 w 12192000"/>
              <a:gd name="connsiteY30" fmla="*/ 385777 h 1445191"/>
              <a:gd name="connsiteX31" fmla="*/ 12192000 w 12192000"/>
              <a:gd name="connsiteY31" fmla="*/ 1445191 h 1445191"/>
              <a:gd name="connsiteX32" fmla="*/ 0 w 12192000"/>
              <a:gd name="connsiteY32" fmla="*/ 1445191 h 1445191"/>
              <a:gd name="connsiteX33" fmla="*/ 0 w 12192000"/>
              <a:gd name="connsiteY33" fmla="*/ 52120 h 1445191"/>
              <a:gd name="connsiteX34" fmla="*/ 68550 w 12192000"/>
              <a:gd name="connsiteY34" fmla="*/ 79738 h 1445191"/>
              <a:gd name="connsiteX35" fmla="*/ 247175 w 12192000"/>
              <a:gd name="connsiteY35" fmla="*/ 184935 h 1445191"/>
              <a:gd name="connsiteX36" fmla="*/ 338186 w 12192000"/>
              <a:gd name="connsiteY36" fmla="*/ 253847 h 1445191"/>
              <a:gd name="connsiteX37" fmla="*/ 338943 w 12192000"/>
              <a:gd name="connsiteY37" fmla="*/ 253387 h 1445191"/>
              <a:gd name="connsiteX38" fmla="*/ 801669 w 12192000"/>
              <a:gd name="connsiteY38" fmla="*/ 136221 h 1445191"/>
              <a:gd name="connsiteX39" fmla="*/ 1631894 w 12192000"/>
              <a:gd name="connsiteY39" fmla="*/ 603610 h 1445191"/>
              <a:gd name="connsiteX40" fmla="*/ 1638578 w 12192000"/>
              <a:gd name="connsiteY40" fmla="*/ 617070 h 1445191"/>
              <a:gd name="connsiteX41" fmla="*/ 1711200 w 12192000"/>
              <a:gd name="connsiteY41" fmla="*/ 529051 h 1445191"/>
              <a:gd name="connsiteX42" fmla="*/ 2289136 w 12192000"/>
              <a:gd name="connsiteY42" fmla="*/ 289663 h 1445191"/>
              <a:gd name="connsiteX43" fmla="*/ 2695964 w 12192000"/>
              <a:gd name="connsiteY43" fmla="*/ 397949 h 1445191"/>
              <a:gd name="connsiteX44" fmla="*/ 2722727 w 12192000"/>
              <a:gd name="connsiteY44" fmla="*/ 416495 h 1445191"/>
              <a:gd name="connsiteX45" fmla="*/ 2766691 w 12192000"/>
              <a:gd name="connsiteY45" fmla="*/ 335498 h 1445191"/>
              <a:gd name="connsiteX46" fmla="*/ 3397688 w 12192000"/>
              <a:gd name="connsiteY46" fmla="*/ 0 h 144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2192000" h="1445191">
                <a:moveTo>
                  <a:pt x="3397688" y="0"/>
                </a:moveTo>
                <a:cubicBezTo>
                  <a:pt x="3660354" y="0"/>
                  <a:pt x="3891936" y="133083"/>
                  <a:pt x="4028686" y="335498"/>
                </a:cubicBezTo>
                <a:lnTo>
                  <a:pt x="4064859" y="402142"/>
                </a:lnTo>
                <a:lnTo>
                  <a:pt x="4184991" y="336937"/>
                </a:lnTo>
                <a:cubicBezTo>
                  <a:pt x="4276031" y="298430"/>
                  <a:pt x="4376124" y="277137"/>
                  <a:pt x="4481190" y="277137"/>
                </a:cubicBezTo>
                <a:cubicBezTo>
                  <a:pt x="4743855" y="277137"/>
                  <a:pt x="4975438" y="410220"/>
                  <a:pt x="5112188" y="612635"/>
                </a:cubicBezTo>
                <a:lnTo>
                  <a:pt x="5112268" y="612785"/>
                </a:lnTo>
                <a:lnTo>
                  <a:pt x="5138627" y="564223"/>
                </a:lnTo>
                <a:cubicBezTo>
                  <a:pt x="5313082" y="305997"/>
                  <a:pt x="5608515" y="136221"/>
                  <a:pt x="5943603" y="136221"/>
                </a:cubicBezTo>
                <a:cubicBezTo>
                  <a:pt x="6111145" y="136221"/>
                  <a:pt x="6268776" y="178665"/>
                  <a:pt x="6406326" y="253387"/>
                </a:cubicBezTo>
                <a:lnTo>
                  <a:pt x="6446733" y="277935"/>
                </a:lnTo>
                <a:lnTo>
                  <a:pt x="6492158" y="222879"/>
                </a:lnTo>
                <a:cubicBezTo>
                  <a:pt x="6629864" y="85173"/>
                  <a:pt x="6820104" y="0"/>
                  <a:pt x="7030236" y="0"/>
                </a:cubicBezTo>
                <a:cubicBezTo>
                  <a:pt x="7240368" y="0"/>
                  <a:pt x="7430608" y="85173"/>
                  <a:pt x="7568314" y="222879"/>
                </a:cubicBezTo>
                <a:lnTo>
                  <a:pt x="7608074" y="271069"/>
                </a:lnTo>
                <a:lnTo>
                  <a:pt x="7616564" y="265911"/>
                </a:lnTo>
                <a:cubicBezTo>
                  <a:pt x="7754115" y="191189"/>
                  <a:pt x="7911746" y="148745"/>
                  <a:pt x="8079289" y="148745"/>
                </a:cubicBezTo>
                <a:cubicBezTo>
                  <a:pt x="8372490" y="148745"/>
                  <a:pt x="8635332" y="278730"/>
                  <a:pt x="8813332" y="484217"/>
                </a:cubicBezTo>
                <a:lnTo>
                  <a:pt x="8909108" y="615575"/>
                </a:lnTo>
                <a:lnTo>
                  <a:pt x="8910704" y="612634"/>
                </a:lnTo>
                <a:cubicBezTo>
                  <a:pt x="9047454" y="410219"/>
                  <a:pt x="9279036" y="277136"/>
                  <a:pt x="9541702" y="277136"/>
                </a:cubicBezTo>
                <a:cubicBezTo>
                  <a:pt x="9699301" y="277136"/>
                  <a:pt x="9845711" y="325046"/>
                  <a:pt x="9967160" y="407095"/>
                </a:cubicBezTo>
                <a:lnTo>
                  <a:pt x="9976306" y="414641"/>
                </a:lnTo>
                <a:lnTo>
                  <a:pt x="10019263" y="335498"/>
                </a:lnTo>
                <a:cubicBezTo>
                  <a:pt x="10156013" y="133083"/>
                  <a:pt x="10387595" y="0"/>
                  <a:pt x="10650261" y="0"/>
                </a:cubicBezTo>
                <a:cubicBezTo>
                  <a:pt x="10912927" y="0"/>
                  <a:pt x="11144509" y="133083"/>
                  <a:pt x="11281259" y="335498"/>
                </a:cubicBezTo>
                <a:lnTo>
                  <a:pt x="11306422" y="381858"/>
                </a:lnTo>
                <a:lnTo>
                  <a:pt x="11321378" y="369518"/>
                </a:lnTo>
                <a:cubicBezTo>
                  <a:pt x="11442827" y="287469"/>
                  <a:pt x="11589237" y="239559"/>
                  <a:pt x="11746836" y="239559"/>
                </a:cubicBezTo>
                <a:cubicBezTo>
                  <a:pt x="11904435" y="239559"/>
                  <a:pt x="12050845" y="287469"/>
                  <a:pt x="12172294" y="369518"/>
                </a:cubicBezTo>
                <a:lnTo>
                  <a:pt x="12192000" y="385777"/>
                </a:lnTo>
                <a:lnTo>
                  <a:pt x="12192000" y="1445191"/>
                </a:lnTo>
                <a:lnTo>
                  <a:pt x="0" y="1445191"/>
                </a:lnTo>
                <a:lnTo>
                  <a:pt x="0" y="52120"/>
                </a:lnTo>
                <a:lnTo>
                  <a:pt x="68550" y="79738"/>
                </a:lnTo>
                <a:cubicBezTo>
                  <a:pt x="130842" y="110458"/>
                  <a:pt x="190524" y="145664"/>
                  <a:pt x="247175" y="184935"/>
                </a:cubicBezTo>
                <a:lnTo>
                  <a:pt x="338186" y="253847"/>
                </a:lnTo>
                <a:lnTo>
                  <a:pt x="338943" y="253387"/>
                </a:lnTo>
                <a:cubicBezTo>
                  <a:pt x="476494" y="178665"/>
                  <a:pt x="634125" y="136221"/>
                  <a:pt x="801669" y="136221"/>
                </a:cubicBezTo>
                <a:cubicBezTo>
                  <a:pt x="1153510" y="136221"/>
                  <a:pt x="1461634" y="323399"/>
                  <a:pt x="1631894" y="603610"/>
                </a:cubicBezTo>
                <a:lnTo>
                  <a:pt x="1638578" y="617070"/>
                </a:lnTo>
                <a:lnTo>
                  <a:pt x="1711200" y="529051"/>
                </a:lnTo>
                <a:cubicBezTo>
                  <a:pt x="1859106" y="381145"/>
                  <a:pt x="2063437" y="289663"/>
                  <a:pt x="2289136" y="289663"/>
                </a:cubicBezTo>
                <a:cubicBezTo>
                  <a:pt x="2437250" y="289663"/>
                  <a:pt x="2576162" y="329061"/>
                  <a:pt x="2695964" y="397949"/>
                </a:cubicBezTo>
                <a:lnTo>
                  <a:pt x="2722727" y="416495"/>
                </a:lnTo>
                <a:lnTo>
                  <a:pt x="2766691" y="335498"/>
                </a:lnTo>
                <a:cubicBezTo>
                  <a:pt x="2903440" y="133083"/>
                  <a:pt x="3135023" y="0"/>
                  <a:pt x="3397688" y="0"/>
                </a:cubicBezTo>
                <a:close/>
              </a:path>
            </a:pathLst>
          </a:custGeom>
          <a:gradFill>
            <a:gsLst>
              <a:gs pos="0">
                <a:srgbClr val="E9F4FA"/>
              </a:gs>
              <a:gs pos="100000">
                <a:srgbClr val="D7E3E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1" y="6072681"/>
            <a:ext cx="12191999" cy="1133339"/>
          </a:xfrm>
          <a:custGeom>
            <a:avLst/>
            <a:gdLst>
              <a:gd name="connsiteX0" fmla="*/ 4324187 w 12191999"/>
              <a:gd name="connsiteY0" fmla="*/ 0 h 1133339"/>
              <a:gd name="connsiteX1" fmla="*/ 4828786 w 12191999"/>
              <a:gd name="connsiteY1" fmla="*/ 268294 h 1133339"/>
              <a:gd name="connsiteX2" fmla="*/ 4852161 w 12191999"/>
              <a:gd name="connsiteY2" fmla="*/ 311359 h 1133339"/>
              <a:gd name="connsiteX3" fmla="*/ 4874652 w 12191999"/>
              <a:gd name="connsiteY3" fmla="*/ 309092 h 1133339"/>
              <a:gd name="connsiteX4" fmla="*/ 5307165 w 12191999"/>
              <a:gd name="connsiteY4" fmla="*/ 539058 h 1133339"/>
              <a:gd name="connsiteX5" fmla="*/ 5334082 w 12191999"/>
              <a:gd name="connsiteY5" fmla="*/ 588645 h 1133339"/>
              <a:gd name="connsiteX6" fmla="*/ 5405825 w 12191999"/>
              <a:gd name="connsiteY6" fmla="*/ 549703 h 1133339"/>
              <a:gd name="connsiteX7" fmla="*/ 5608854 w 12191999"/>
              <a:gd name="connsiteY7" fmla="*/ 508714 h 1133339"/>
              <a:gd name="connsiteX8" fmla="*/ 5653102 w 12191999"/>
              <a:gd name="connsiteY8" fmla="*/ 512618 h 1133339"/>
              <a:gd name="connsiteX9" fmla="*/ 5684350 w 12191999"/>
              <a:gd name="connsiteY9" fmla="*/ 474742 h 1133339"/>
              <a:gd name="connsiteX10" fmla="*/ 6053173 w 12191999"/>
              <a:gd name="connsiteY10" fmla="*/ 321971 h 1133339"/>
              <a:gd name="connsiteX11" fmla="*/ 6256201 w 12191999"/>
              <a:gd name="connsiteY11" fmla="*/ 362960 h 1133339"/>
              <a:gd name="connsiteX12" fmla="*/ 6335091 w 12191999"/>
              <a:gd name="connsiteY12" fmla="*/ 405780 h 1133339"/>
              <a:gd name="connsiteX13" fmla="*/ 6344312 w 12191999"/>
              <a:gd name="connsiteY13" fmla="*/ 398172 h 1133339"/>
              <a:gd name="connsiteX14" fmla="*/ 6635938 w 12191999"/>
              <a:gd name="connsiteY14" fmla="*/ 309092 h 1133339"/>
              <a:gd name="connsiteX15" fmla="*/ 7004761 w 12191999"/>
              <a:gd name="connsiteY15" fmla="*/ 461863 h 1133339"/>
              <a:gd name="connsiteX16" fmla="*/ 7041595 w 12191999"/>
              <a:gd name="connsiteY16" fmla="*/ 506507 h 1133339"/>
              <a:gd name="connsiteX17" fmla="*/ 7048024 w 12191999"/>
              <a:gd name="connsiteY17" fmla="*/ 501203 h 1133339"/>
              <a:gd name="connsiteX18" fmla="*/ 7339652 w 12191999"/>
              <a:gd name="connsiteY18" fmla="*/ 412123 h 1133339"/>
              <a:gd name="connsiteX19" fmla="*/ 7820257 w 12191999"/>
              <a:gd name="connsiteY19" fmla="*/ 730689 h 1133339"/>
              <a:gd name="connsiteX20" fmla="*/ 7823882 w 12191999"/>
              <a:gd name="connsiteY20" fmla="*/ 742369 h 1133339"/>
              <a:gd name="connsiteX21" fmla="*/ 7829379 w 12191999"/>
              <a:gd name="connsiteY21" fmla="*/ 732242 h 1133339"/>
              <a:gd name="connsiteX22" fmla="*/ 8261893 w 12191999"/>
              <a:gd name="connsiteY22" fmla="*/ 502276 h 1133339"/>
              <a:gd name="connsiteX23" fmla="*/ 8441234 w 12191999"/>
              <a:gd name="connsiteY23" fmla="*/ 533926 h 1133339"/>
              <a:gd name="connsiteX24" fmla="*/ 8512634 w 12191999"/>
              <a:gd name="connsiteY24" fmla="*/ 567236 h 1133339"/>
              <a:gd name="connsiteX25" fmla="*/ 8534598 w 12191999"/>
              <a:gd name="connsiteY25" fmla="*/ 526771 h 1133339"/>
              <a:gd name="connsiteX26" fmla="*/ 8840079 w 12191999"/>
              <a:gd name="connsiteY26" fmla="*/ 364348 h 1133339"/>
              <a:gd name="connsiteX27" fmla="*/ 9145560 w 12191999"/>
              <a:gd name="connsiteY27" fmla="*/ 526771 h 1133339"/>
              <a:gd name="connsiteX28" fmla="*/ 9164773 w 12191999"/>
              <a:gd name="connsiteY28" fmla="*/ 562169 h 1133339"/>
              <a:gd name="connsiteX29" fmla="*/ 9187740 w 12191999"/>
              <a:gd name="connsiteY29" fmla="*/ 549703 h 1133339"/>
              <a:gd name="connsiteX30" fmla="*/ 9390768 w 12191999"/>
              <a:gd name="connsiteY30" fmla="*/ 508714 h 1133339"/>
              <a:gd name="connsiteX31" fmla="*/ 9836849 w 12191999"/>
              <a:gd name="connsiteY31" fmla="*/ 759843 h 1133339"/>
              <a:gd name="connsiteX32" fmla="*/ 9846695 w 12191999"/>
              <a:gd name="connsiteY32" fmla="*/ 779672 h 1133339"/>
              <a:gd name="connsiteX33" fmla="*/ 9859902 w 12191999"/>
              <a:gd name="connsiteY33" fmla="*/ 737128 h 1133339"/>
              <a:gd name="connsiteX34" fmla="*/ 10340506 w 12191999"/>
              <a:gd name="connsiteY34" fmla="*/ 418562 h 1133339"/>
              <a:gd name="connsiteX35" fmla="*/ 10543534 w 12191999"/>
              <a:gd name="connsiteY35" fmla="*/ 459551 h 1133339"/>
              <a:gd name="connsiteX36" fmla="*/ 10626367 w 12191999"/>
              <a:gd name="connsiteY36" fmla="*/ 504512 h 1133339"/>
              <a:gd name="connsiteX37" fmla="*/ 10672181 w 12191999"/>
              <a:gd name="connsiteY37" fmla="*/ 448985 h 1133339"/>
              <a:gd name="connsiteX38" fmla="*/ 11041003 w 12191999"/>
              <a:gd name="connsiteY38" fmla="*/ 296214 h 1133339"/>
              <a:gd name="connsiteX39" fmla="*/ 11332631 w 12191999"/>
              <a:gd name="connsiteY39" fmla="*/ 385294 h 1133339"/>
              <a:gd name="connsiteX40" fmla="*/ 11371408 w 12191999"/>
              <a:gd name="connsiteY40" fmla="*/ 417288 h 1133339"/>
              <a:gd name="connsiteX41" fmla="*/ 11406247 w 12191999"/>
              <a:gd name="connsiteY41" fmla="*/ 398377 h 1133339"/>
              <a:gd name="connsiteX42" fmla="*/ 11609275 w 12191999"/>
              <a:gd name="connsiteY42" fmla="*/ 357388 h 1133339"/>
              <a:gd name="connsiteX43" fmla="*/ 12089879 w 12191999"/>
              <a:gd name="connsiteY43" fmla="*/ 675954 h 1133339"/>
              <a:gd name="connsiteX44" fmla="*/ 12109865 w 12191999"/>
              <a:gd name="connsiteY44" fmla="*/ 740336 h 1133339"/>
              <a:gd name="connsiteX45" fmla="*/ 12187741 w 12191999"/>
              <a:gd name="connsiteY45" fmla="*/ 732486 h 1133339"/>
              <a:gd name="connsiteX46" fmla="*/ 12191999 w 12191999"/>
              <a:gd name="connsiteY46" fmla="*/ 732755 h 1133339"/>
              <a:gd name="connsiteX47" fmla="*/ 12191999 w 12191999"/>
              <a:gd name="connsiteY47" fmla="*/ 1133339 h 1133339"/>
              <a:gd name="connsiteX48" fmla="*/ 0 w 12191999"/>
              <a:gd name="connsiteY48" fmla="*/ 1133339 h 1133339"/>
              <a:gd name="connsiteX49" fmla="*/ 0 w 12191999"/>
              <a:gd name="connsiteY49" fmla="*/ 662259 h 1133339"/>
              <a:gd name="connsiteX50" fmla="*/ 35270 w 12191999"/>
              <a:gd name="connsiteY50" fmla="*/ 627821 h 1133339"/>
              <a:gd name="connsiteX51" fmla="*/ 367052 w 12191999"/>
              <a:gd name="connsiteY51" fmla="*/ 508714 h 1133339"/>
              <a:gd name="connsiteX52" fmla="*/ 761454 w 12191999"/>
              <a:gd name="connsiteY52" fmla="*/ 688964 h 1133339"/>
              <a:gd name="connsiteX53" fmla="*/ 765322 w 12191999"/>
              <a:gd name="connsiteY53" fmla="*/ 694269 h 1133339"/>
              <a:gd name="connsiteX54" fmla="*/ 779363 w 12191999"/>
              <a:gd name="connsiteY54" fmla="*/ 668401 h 1133339"/>
              <a:gd name="connsiteX55" fmla="*/ 1249255 w 12191999"/>
              <a:gd name="connsiteY55" fmla="*/ 418562 h 1133339"/>
              <a:gd name="connsiteX56" fmla="*/ 1469828 w 12191999"/>
              <a:gd name="connsiteY56" fmla="*/ 463094 h 1133339"/>
              <a:gd name="connsiteX57" fmla="*/ 1529039 w 12191999"/>
              <a:gd name="connsiteY57" fmla="*/ 495232 h 1133339"/>
              <a:gd name="connsiteX58" fmla="*/ 1556571 w 12191999"/>
              <a:gd name="connsiteY58" fmla="*/ 461863 h 1133339"/>
              <a:gd name="connsiteX59" fmla="*/ 1925393 w 12191999"/>
              <a:gd name="connsiteY59" fmla="*/ 309092 h 1133339"/>
              <a:gd name="connsiteX60" fmla="*/ 2128421 w 12191999"/>
              <a:gd name="connsiteY60" fmla="*/ 350081 h 1133339"/>
              <a:gd name="connsiteX61" fmla="*/ 2211864 w 12191999"/>
              <a:gd name="connsiteY61" fmla="*/ 395372 h 1133339"/>
              <a:gd name="connsiteX62" fmla="*/ 2265051 w 12191999"/>
              <a:gd name="connsiteY62" fmla="*/ 366503 h 1133339"/>
              <a:gd name="connsiteX63" fmla="*/ 2485624 w 12191999"/>
              <a:gd name="connsiteY63" fmla="*/ 321971 h 1133339"/>
              <a:gd name="connsiteX64" fmla="*/ 3007763 w 12191999"/>
              <a:gd name="connsiteY64" fmla="*/ 668067 h 1133339"/>
              <a:gd name="connsiteX65" fmla="*/ 3028976 w 12191999"/>
              <a:gd name="connsiteY65" fmla="*/ 736404 h 1133339"/>
              <a:gd name="connsiteX66" fmla="*/ 3043766 w 12191999"/>
              <a:gd name="connsiteY66" fmla="*/ 731813 h 1133339"/>
              <a:gd name="connsiteX67" fmla="*/ 3148886 w 12191999"/>
              <a:gd name="connsiteY67" fmla="*/ 721216 h 1133339"/>
              <a:gd name="connsiteX68" fmla="*/ 3166919 w 12191999"/>
              <a:gd name="connsiteY68" fmla="*/ 722353 h 1133339"/>
              <a:gd name="connsiteX69" fmla="*/ 3196314 w 12191999"/>
              <a:gd name="connsiteY69" fmla="*/ 627658 h 1133339"/>
              <a:gd name="connsiteX70" fmla="*/ 3676918 w 12191999"/>
              <a:gd name="connsiteY70" fmla="*/ 309092 h 1133339"/>
              <a:gd name="connsiteX71" fmla="*/ 3782038 w 12191999"/>
              <a:gd name="connsiteY71" fmla="*/ 319689 h 1133339"/>
              <a:gd name="connsiteX72" fmla="*/ 3790298 w 12191999"/>
              <a:gd name="connsiteY72" fmla="*/ 322253 h 1133339"/>
              <a:gd name="connsiteX73" fmla="*/ 3819586 w 12191999"/>
              <a:gd name="connsiteY73" fmla="*/ 268294 h 1133339"/>
              <a:gd name="connsiteX74" fmla="*/ 4324187 w 12191999"/>
              <a:gd name="connsiteY74" fmla="*/ 0 h 113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191999" h="1133339">
                <a:moveTo>
                  <a:pt x="4324187" y="0"/>
                </a:moveTo>
                <a:cubicBezTo>
                  <a:pt x="4534237" y="0"/>
                  <a:pt x="4719430" y="106424"/>
                  <a:pt x="4828786" y="268294"/>
                </a:cubicBezTo>
                <a:lnTo>
                  <a:pt x="4852161" y="311359"/>
                </a:lnTo>
                <a:lnTo>
                  <a:pt x="4874652" y="309092"/>
                </a:lnTo>
                <a:cubicBezTo>
                  <a:pt x="5054694" y="309092"/>
                  <a:pt x="5213432" y="400313"/>
                  <a:pt x="5307165" y="539058"/>
                </a:cubicBezTo>
                <a:lnTo>
                  <a:pt x="5334082" y="588645"/>
                </a:lnTo>
                <a:lnTo>
                  <a:pt x="5405825" y="549703"/>
                </a:lnTo>
                <a:cubicBezTo>
                  <a:pt x="5468228" y="523309"/>
                  <a:pt x="5536836" y="508714"/>
                  <a:pt x="5608854" y="508714"/>
                </a:cubicBezTo>
                <a:lnTo>
                  <a:pt x="5653102" y="512618"/>
                </a:lnTo>
                <a:lnTo>
                  <a:pt x="5684350" y="474742"/>
                </a:lnTo>
                <a:cubicBezTo>
                  <a:pt x="5778740" y="380352"/>
                  <a:pt x="5909139" y="321971"/>
                  <a:pt x="6053173" y="321971"/>
                </a:cubicBezTo>
                <a:cubicBezTo>
                  <a:pt x="6125190" y="321971"/>
                  <a:pt x="6193799" y="336566"/>
                  <a:pt x="6256201" y="362960"/>
                </a:cubicBezTo>
                <a:lnTo>
                  <a:pt x="6335091" y="405780"/>
                </a:lnTo>
                <a:lnTo>
                  <a:pt x="6344312" y="398172"/>
                </a:lnTo>
                <a:cubicBezTo>
                  <a:pt x="6427558" y="341931"/>
                  <a:pt x="6527914" y="309092"/>
                  <a:pt x="6635938" y="309092"/>
                </a:cubicBezTo>
                <a:cubicBezTo>
                  <a:pt x="6779972" y="309092"/>
                  <a:pt x="6910371" y="367473"/>
                  <a:pt x="7004761" y="461863"/>
                </a:cubicBezTo>
                <a:lnTo>
                  <a:pt x="7041595" y="506507"/>
                </a:lnTo>
                <a:lnTo>
                  <a:pt x="7048024" y="501203"/>
                </a:lnTo>
                <a:cubicBezTo>
                  <a:pt x="7131271" y="444962"/>
                  <a:pt x="7231627" y="412123"/>
                  <a:pt x="7339652" y="412123"/>
                </a:cubicBezTo>
                <a:cubicBezTo>
                  <a:pt x="7555703" y="412123"/>
                  <a:pt x="7741074" y="543481"/>
                  <a:pt x="7820257" y="730689"/>
                </a:cubicBezTo>
                <a:lnTo>
                  <a:pt x="7823882" y="742369"/>
                </a:lnTo>
                <a:lnTo>
                  <a:pt x="7829379" y="732242"/>
                </a:lnTo>
                <a:cubicBezTo>
                  <a:pt x="7923114" y="593497"/>
                  <a:pt x="8081851" y="502276"/>
                  <a:pt x="8261893" y="502276"/>
                </a:cubicBezTo>
                <a:cubicBezTo>
                  <a:pt x="8324908" y="502276"/>
                  <a:pt x="8385313" y="513450"/>
                  <a:pt x="8441234" y="533926"/>
                </a:cubicBezTo>
                <a:lnTo>
                  <a:pt x="8512634" y="567236"/>
                </a:lnTo>
                <a:lnTo>
                  <a:pt x="8534598" y="526771"/>
                </a:lnTo>
                <a:cubicBezTo>
                  <a:pt x="8600802" y="428776"/>
                  <a:pt x="8712916" y="364348"/>
                  <a:pt x="8840079" y="364348"/>
                </a:cubicBezTo>
                <a:cubicBezTo>
                  <a:pt x="8967241" y="364348"/>
                  <a:pt x="9079356" y="428776"/>
                  <a:pt x="9145560" y="526771"/>
                </a:cubicBezTo>
                <a:lnTo>
                  <a:pt x="9164773" y="562169"/>
                </a:lnTo>
                <a:lnTo>
                  <a:pt x="9187740" y="549703"/>
                </a:lnTo>
                <a:cubicBezTo>
                  <a:pt x="9250143" y="523309"/>
                  <a:pt x="9318751" y="508714"/>
                  <a:pt x="9390768" y="508714"/>
                </a:cubicBezTo>
                <a:cubicBezTo>
                  <a:pt x="9579813" y="508714"/>
                  <a:pt x="9745368" y="609285"/>
                  <a:pt x="9836849" y="759843"/>
                </a:cubicBezTo>
                <a:lnTo>
                  <a:pt x="9846695" y="779672"/>
                </a:lnTo>
                <a:lnTo>
                  <a:pt x="9859902" y="737128"/>
                </a:lnTo>
                <a:cubicBezTo>
                  <a:pt x="9939084" y="549920"/>
                  <a:pt x="10124455" y="418562"/>
                  <a:pt x="10340506" y="418562"/>
                </a:cubicBezTo>
                <a:cubicBezTo>
                  <a:pt x="10412523" y="418562"/>
                  <a:pt x="10481131" y="433157"/>
                  <a:pt x="10543534" y="459551"/>
                </a:cubicBezTo>
                <a:lnTo>
                  <a:pt x="10626367" y="504512"/>
                </a:lnTo>
                <a:lnTo>
                  <a:pt x="10672181" y="448985"/>
                </a:lnTo>
                <a:cubicBezTo>
                  <a:pt x="10766571" y="354595"/>
                  <a:pt x="10896969" y="296214"/>
                  <a:pt x="11041003" y="296214"/>
                </a:cubicBezTo>
                <a:cubicBezTo>
                  <a:pt x="11149029" y="296214"/>
                  <a:pt x="11249384" y="329053"/>
                  <a:pt x="11332631" y="385294"/>
                </a:cubicBezTo>
                <a:lnTo>
                  <a:pt x="11371408" y="417288"/>
                </a:lnTo>
                <a:lnTo>
                  <a:pt x="11406247" y="398377"/>
                </a:lnTo>
                <a:cubicBezTo>
                  <a:pt x="11468650" y="371983"/>
                  <a:pt x="11537258" y="357388"/>
                  <a:pt x="11609275" y="357388"/>
                </a:cubicBezTo>
                <a:cubicBezTo>
                  <a:pt x="11825326" y="357388"/>
                  <a:pt x="12010697" y="488746"/>
                  <a:pt x="12089879" y="675954"/>
                </a:cubicBezTo>
                <a:lnTo>
                  <a:pt x="12109865" y="740336"/>
                </a:lnTo>
                <a:lnTo>
                  <a:pt x="12187741" y="732486"/>
                </a:lnTo>
                <a:lnTo>
                  <a:pt x="12191999" y="732755"/>
                </a:lnTo>
                <a:lnTo>
                  <a:pt x="12191999" y="1133339"/>
                </a:lnTo>
                <a:lnTo>
                  <a:pt x="0" y="1133339"/>
                </a:lnTo>
                <a:lnTo>
                  <a:pt x="0" y="662259"/>
                </a:lnTo>
                <a:lnTo>
                  <a:pt x="35270" y="627821"/>
                </a:lnTo>
                <a:cubicBezTo>
                  <a:pt x="125433" y="553412"/>
                  <a:pt x="241023" y="508714"/>
                  <a:pt x="367052" y="508714"/>
                </a:cubicBezTo>
                <a:cubicBezTo>
                  <a:pt x="524589" y="508714"/>
                  <a:pt x="665814" y="578555"/>
                  <a:pt x="761454" y="688964"/>
                </a:cubicBezTo>
                <a:lnTo>
                  <a:pt x="765322" y="694269"/>
                </a:lnTo>
                <a:lnTo>
                  <a:pt x="779363" y="668401"/>
                </a:lnTo>
                <a:cubicBezTo>
                  <a:pt x="881198" y="517666"/>
                  <a:pt x="1053653" y="418562"/>
                  <a:pt x="1249255" y="418562"/>
                </a:cubicBezTo>
                <a:cubicBezTo>
                  <a:pt x="1327495" y="418562"/>
                  <a:pt x="1402032" y="434418"/>
                  <a:pt x="1469828" y="463094"/>
                </a:cubicBezTo>
                <a:lnTo>
                  <a:pt x="1529039" y="495232"/>
                </a:lnTo>
                <a:lnTo>
                  <a:pt x="1556571" y="461863"/>
                </a:lnTo>
                <a:cubicBezTo>
                  <a:pt x="1650961" y="367473"/>
                  <a:pt x="1781359" y="309092"/>
                  <a:pt x="1925393" y="309092"/>
                </a:cubicBezTo>
                <a:cubicBezTo>
                  <a:pt x="1997410" y="309092"/>
                  <a:pt x="2066018" y="323687"/>
                  <a:pt x="2128421" y="350081"/>
                </a:cubicBezTo>
                <a:lnTo>
                  <a:pt x="2211864" y="395372"/>
                </a:lnTo>
                <a:lnTo>
                  <a:pt x="2265051" y="366503"/>
                </a:lnTo>
                <a:cubicBezTo>
                  <a:pt x="2332847" y="337827"/>
                  <a:pt x="2407384" y="321971"/>
                  <a:pt x="2485624" y="321971"/>
                </a:cubicBezTo>
                <a:cubicBezTo>
                  <a:pt x="2720347" y="321971"/>
                  <a:pt x="2921738" y="464681"/>
                  <a:pt x="3007763" y="668067"/>
                </a:cubicBezTo>
                <a:lnTo>
                  <a:pt x="3028976" y="736404"/>
                </a:lnTo>
                <a:lnTo>
                  <a:pt x="3043766" y="731813"/>
                </a:lnTo>
                <a:cubicBezTo>
                  <a:pt x="3077721" y="724865"/>
                  <a:pt x="3112877" y="721216"/>
                  <a:pt x="3148886" y="721216"/>
                </a:cubicBezTo>
                <a:lnTo>
                  <a:pt x="3166919" y="722353"/>
                </a:lnTo>
                <a:lnTo>
                  <a:pt x="3196314" y="627658"/>
                </a:lnTo>
                <a:cubicBezTo>
                  <a:pt x="3275496" y="440450"/>
                  <a:pt x="3460867" y="309092"/>
                  <a:pt x="3676918" y="309092"/>
                </a:cubicBezTo>
                <a:cubicBezTo>
                  <a:pt x="3712927" y="309092"/>
                  <a:pt x="3748083" y="312741"/>
                  <a:pt x="3782038" y="319689"/>
                </a:cubicBezTo>
                <a:lnTo>
                  <a:pt x="3790298" y="322253"/>
                </a:lnTo>
                <a:lnTo>
                  <a:pt x="3819586" y="268294"/>
                </a:lnTo>
                <a:cubicBezTo>
                  <a:pt x="3928943" y="106424"/>
                  <a:pt x="4114136" y="0"/>
                  <a:pt x="4324187"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0849532"/>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BAE9"/>
        </a:solidFill>
        <a:effectLst/>
      </p:bgPr>
    </p:bg>
    <p:spTree>
      <p:nvGrpSpPr>
        <p:cNvPr id="1" name=""/>
        <p:cNvGrpSpPr/>
        <p:nvPr/>
      </p:nvGrpSpPr>
      <p:grpSpPr>
        <a:xfrm>
          <a:off x="0" y="0"/>
          <a:ext cx="0" cy="0"/>
          <a:chOff x="0" y="0"/>
          <a:chExt cx="0" cy="0"/>
        </a:xfrm>
      </p:grpSpPr>
      <p:sp>
        <p:nvSpPr>
          <p:cNvPr id="4" name="椭圆 3"/>
          <p:cNvSpPr/>
          <p:nvPr/>
        </p:nvSpPr>
        <p:spPr>
          <a:xfrm rot="10800000">
            <a:off x="2551641" y="2626640"/>
            <a:ext cx="267237" cy="267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rot="10800000">
            <a:off x="1913518" y="2660045"/>
            <a:ext cx="200428" cy="2004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0800000">
            <a:off x="1342205" y="2693449"/>
            <a:ext cx="133619" cy="13361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0800000">
            <a:off x="837701" y="2726854"/>
            <a:ext cx="66809" cy="66809"/>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9373122" y="2626641"/>
            <a:ext cx="267237" cy="267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78054" y="2660046"/>
            <a:ext cx="200428" cy="2004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0716176" y="2693450"/>
            <a:ext cx="133619" cy="13361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287490" y="2726854"/>
            <a:ext cx="66809" cy="66809"/>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190771" y="2160095"/>
            <a:ext cx="1207383" cy="1200329"/>
          </a:xfrm>
          <a:prstGeom prst="rect">
            <a:avLst/>
          </a:prstGeom>
          <a:noFill/>
        </p:spPr>
        <p:txBody>
          <a:bodyPr wrap="none" rtlCol="0" anchor="ctr">
            <a:spAutoFit/>
          </a:bodyPr>
          <a:lstStyle/>
          <a:p>
            <a:pPr algn="ctr"/>
            <a:r>
              <a:rPr lang="en-US" altLang="zh-CN" sz="7200" dirty="0" smtClean="0">
                <a:solidFill>
                  <a:schemeClr val="bg1"/>
                </a:solidFill>
                <a:latin typeface="华文细黑" panose="02010600040101010101" pitchFamily="2" charset="-122"/>
                <a:ea typeface="华文细黑" panose="02010600040101010101" pitchFamily="2" charset="-122"/>
              </a:rPr>
              <a:t>03</a:t>
            </a:r>
            <a:endParaRPr lang="zh-CN" altLang="en-US" sz="7200" dirty="0">
              <a:solidFill>
                <a:schemeClr val="bg1"/>
              </a:solidFill>
              <a:latin typeface="华文细黑" panose="02010600040101010101" pitchFamily="2" charset="-122"/>
              <a:ea typeface="华文细黑" panose="02010600040101010101" pitchFamily="2" charset="-122"/>
            </a:endParaRPr>
          </a:p>
        </p:txBody>
      </p:sp>
      <p:grpSp>
        <p:nvGrpSpPr>
          <p:cNvPr id="13" name="组合 12"/>
          <p:cNvGrpSpPr/>
          <p:nvPr/>
        </p:nvGrpSpPr>
        <p:grpSpPr>
          <a:xfrm>
            <a:off x="4560528" y="2404333"/>
            <a:ext cx="4545460" cy="3308601"/>
            <a:chOff x="4494727" y="2977503"/>
            <a:chExt cx="4545460" cy="2083447"/>
          </a:xfrm>
        </p:grpSpPr>
        <p:sp>
          <p:nvSpPr>
            <p:cNvPr id="14" name="文本框 13"/>
            <p:cNvSpPr txBox="1"/>
            <p:nvPr/>
          </p:nvSpPr>
          <p:spPr>
            <a:xfrm>
              <a:off x="4599487" y="2977503"/>
              <a:ext cx="4440700" cy="445760"/>
            </a:xfrm>
            <a:prstGeom prst="rect">
              <a:avLst/>
            </a:prstGeom>
            <a:noFill/>
          </p:spPr>
          <p:txBody>
            <a:bodyPr wrap="square" rtlCol="0" anchor="ctr">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研究过程</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4494727" y="3607384"/>
              <a:ext cx="4404574" cy="1453566"/>
            </a:xfrm>
            <a:prstGeom prst="rect">
              <a:avLst/>
            </a:prstGeom>
          </p:spPr>
          <p:txBody>
            <a:bodyPr wrap="square">
              <a:spAutoFit/>
            </a:bodyPr>
            <a:lstStyle/>
            <a:p>
              <a:pPr>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r>
                <a:rPr lang="en-US" altLang="zh-CN"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水面图像预处理</a:t>
              </a:r>
              <a:endParaRPr lang="en-US" altLang="zh-CN"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2</a:t>
              </a:r>
              <a:r>
                <a:rPr lang="en-US" altLang="zh-CN"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水天线检测</a:t>
              </a:r>
              <a:endParaRPr lang="en-US" altLang="zh-CN"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r>
                <a:rPr lang="en-US" altLang="zh-CN"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基于区域分割的背景理解</a:t>
              </a:r>
              <a:endParaRPr lang="en-US" altLang="zh-CN"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4</a:t>
              </a:r>
              <a:r>
                <a:rPr lang="en-US" altLang="zh-CN"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水面目标检测</a:t>
              </a:r>
              <a:endParaRPr lang="en-US" altLang="zh-CN" sz="24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114566705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水面</a:t>
            </a:r>
            <a:r>
              <a:rPr lang="zh-CN" altLang="en-US" sz="2800" b="1" dirty="0" smtClean="0">
                <a:solidFill>
                  <a:srgbClr val="53BAE9"/>
                </a:solidFill>
                <a:latin typeface="微软雅黑" panose="020B0503020204020204" pitchFamily="34" charset="-122"/>
                <a:ea typeface="微软雅黑" panose="020B0503020204020204" pitchFamily="34" charset="-122"/>
              </a:rPr>
              <a:t>图像预处理</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206" name="矩形 205"/>
          <p:cNvSpPr/>
          <p:nvPr/>
        </p:nvSpPr>
        <p:spPr>
          <a:xfrm>
            <a:off x="709683" y="1291584"/>
            <a:ext cx="2511187"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水面图像噪声</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64525" y="2122227"/>
            <a:ext cx="10570191" cy="4062651"/>
          </a:xfrm>
          <a:prstGeom prst="rect">
            <a:avLst/>
          </a:prstGeom>
          <a:noFill/>
        </p:spPr>
        <p:txBody>
          <a:bodyPr wrap="square" rtlCol="0">
            <a:spAutoFit/>
          </a:bodyPr>
          <a:lstStyle/>
          <a:p>
            <a:r>
              <a:rPr lang="zh-CN" altLang="zh-CN" sz="2400" dirty="0">
                <a:latin typeface="微软雅黑" panose="020B0503020204020204" pitchFamily="34" charset="-122"/>
                <a:ea typeface="微软雅黑" panose="020B0503020204020204" pitchFamily="34" charset="-122"/>
              </a:rPr>
              <a:t>水面图像</a:t>
            </a:r>
            <a:r>
              <a:rPr lang="zh-CN" altLang="zh-CN" sz="2400" dirty="0" smtClean="0">
                <a:latin typeface="微软雅黑" panose="020B0503020204020204" pitchFamily="34" charset="-122"/>
                <a:ea typeface="微软雅黑" panose="020B0503020204020204" pitchFamily="34" charset="-122"/>
              </a:rPr>
              <a:t>噪声主要</a:t>
            </a:r>
            <a:r>
              <a:rPr lang="zh-CN" altLang="zh-CN" sz="2400" dirty="0">
                <a:latin typeface="微软雅黑" panose="020B0503020204020204" pitchFamily="34" charset="-122"/>
                <a:ea typeface="微软雅黑" panose="020B0503020204020204" pitchFamily="34" charset="-122"/>
              </a:rPr>
              <a:t>分为两个部分</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zh-CN" sz="2400" dirty="0" smtClean="0">
                <a:latin typeface="微软雅黑" panose="020B0503020204020204" pitchFamily="34" charset="-122"/>
                <a:ea typeface="微软雅黑" panose="020B0503020204020204" pitchFamily="34" charset="-122"/>
              </a:rPr>
              <a:t>一</a:t>
            </a:r>
            <a:r>
              <a:rPr lang="zh-CN" altLang="en-US"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是</a:t>
            </a:r>
            <a:r>
              <a:rPr lang="zh-CN" altLang="zh-CN" sz="2400" dirty="0">
                <a:latin typeface="微软雅黑" panose="020B0503020204020204" pitchFamily="34" charset="-122"/>
                <a:ea typeface="微软雅黑" panose="020B0503020204020204" pitchFamily="34" charset="-122"/>
              </a:rPr>
              <a:t>图像获取时出现的背景杂波</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r>
              <a:rPr lang="zh-CN" altLang="zh-CN"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zh-CN" sz="2400" b="1" dirty="0">
                <a:latin typeface="微软雅黑" panose="020B0503020204020204" pitchFamily="34" charset="-122"/>
                <a:ea typeface="微软雅黑" panose="020B0503020204020204" pitchFamily="34" charset="-122"/>
              </a:rPr>
              <a:t>）高斯</a:t>
            </a:r>
            <a:r>
              <a:rPr lang="zh-CN" altLang="zh-CN" sz="2400" b="1" dirty="0" smtClean="0">
                <a:latin typeface="微软雅黑" panose="020B0503020204020204" pitchFamily="34" charset="-122"/>
                <a:ea typeface="微软雅黑" panose="020B0503020204020204" pitchFamily="34" charset="-122"/>
              </a:rPr>
              <a:t>白噪声</a:t>
            </a:r>
            <a:endParaRPr lang="en-US" altLang="zh-CN" sz="2400" b="1" dirty="0" smtClean="0">
              <a:latin typeface="微软雅黑" panose="020B0503020204020204" pitchFamily="34" charset="-122"/>
              <a:ea typeface="微软雅黑" panose="020B0503020204020204" pitchFamily="34" charset="-122"/>
            </a:endParaRPr>
          </a:p>
          <a:p>
            <a:r>
              <a:rPr lang="zh-CN" altLang="zh-CN"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zh-CN" sz="2400" b="1" dirty="0">
                <a:latin typeface="微软雅黑" panose="020B0503020204020204" pitchFamily="34" charset="-122"/>
                <a:ea typeface="微软雅黑" panose="020B0503020204020204" pitchFamily="34" charset="-122"/>
              </a:rPr>
              <a:t>）椒盐</a:t>
            </a:r>
            <a:r>
              <a:rPr lang="zh-CN" altLang="zh-CN" sz="2400" b="1" dirty="0" smtClean="0">
                <a:latin typeface="微软雅黑" panose="020B0503020204020204" pitchFamily="34" charset="-122"/>
                <a:ea typeface="微软雅黑" panose="020B0503020204020204" pitchFamily="34" charset="-122"/>
              </a:rPr>
              <a:t>噪声</a:t>
            </a:r>
            <a:endParaRPr lang="en-US" altLang="zh-CN" sz="2400" b="1" dirty="0">
              <a:latin typeface="微软雅黑" panose="020B0503020204020204" pitchFamily="34" charset="-122"/>
              <a:ea typeface="微软雅黑" panose="020B0503020204020204" pitchFamily="34" charset="-122"/>
            </a:endParaRPr>
          </a:p>
          <a:p>
            <a:endParaRPr lang="zh-CN" altLang="zh-CN" sz="2400" b="1" dirty="0">
              <a:latin typeface="微软雅黑" panose="020B0503020204020204" pitchFamily="34" charset="-122"/>
              <a:ea typeface="微软雅黑" panose="020B0503020204020204" pitchFamily="34" charset="-122"/>
            </a:endParaRPr>
          </a:p>
          <a:p>
            <a:r>
              <a:rPr lang="zh-CN" altLang="zh-CN" sz="2400" dirty="0" smtClean="0">
                <a:latin typeface="微软雅黑" panose="020B0503020204020204" pitchFamily="34" charset="-122"/>
                <a:ea typeface="微软雅黑" panose="020B0503020204020204" pitchFamily="34" charset="-122"/>
              </a:rPr>
              <a:t>二</a:t>
            </a:r>
            <a:r>
              <a:rPr lang="zh-CN" altLang="en-US"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为</a:t>
            </a:r>
            <a:r>
              <a:rPr lang="zh-CN" altLang="zh-CN" sz="2400" dirty="0">
                <a:latin typeface="微软雅黑" panose="020B0503020204020204" pitchFamily="34" charset="-122"/>
                <a:ea typeface="微软雅黑" panose="020B0503020204020204" pitchFamily="34" charset="-122"/>
              </a:rPr>
              <a:t>可见光</a:t>
            </a:r>
            <a:r>
              <a:rPr lang="zh-CN" altLang="zh-CN" sz="2400" dirty="0" smtClean="0">
                <a:latin typeface="微软雅黑" panose="020B0503020204020204" pitchFamily="34" charset="-122"/>
                <a:ea typeface="微软雅黑" panose="020B0503020204020204" pitchFamily="34" charset="-122"/>
              </a:rPr>
              <a:t>图像</a:t>
            </a:r>
            <a:r>
              <a:rPr lang="zh-CN" altLang="en-US" sz="2400" dirty="0">
                <a:latin typeface="微软雅黑" panose="020B0503020204020204" pitchFamily="34" charset="-122"/>
                <a:ea typeface="微软雅黑" panose="020B0503020204020204" pitchFamily="34" charset="-122"/>
              </a:rPr>
              <a:t>的</a:t>
            </a:r>
            <a:r>
              <a:rPr lang="zh-CN" altLang="zh-CN" sz="2400" dirty="0" smtClean="0">
                <a:latin typeface="微软雅黑" panose="020B0503020204020204" pitchFamily="34" charset="-122"/>
                <a:ea typeface="微软雅黑" panose="020B0503020204020204" pitchFamily="34" charset="-122"/>
              </a:rPr>
              <a:t>图像</a:t>
            </a:r>
            <a:r>
              <a:rPr lang="zh-CN" altLang="zh-CN" sz="2400" dirty="0">
                <a:latin typeface="微软雅黑" panose="020B0503020204020204" pitchFamily="34" charset="-122"/>
                <a:ea typeface="微软雅黑" panose="020B0503020204020204" pitchFamily="34" charset="-122"/>
              </a:rPr>
              <a:t>效果不尽人意</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r>
              <a:rPr lang="zh-CN" altLang="zh-CN"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zh-CN" sz="2400" b="1" dirty="0">
                <a:latin typeface="微软雅黑" panose="020B0503020204020204" pitchFamily="34" charset="-122"/>
                <a:ea typeface="微软雅黑" panose="020B0503020204020204" pitchFamily="34" charset="-122"/>
              </a:rPr>
              <a:t>）水面高光反射</a:t>
            </a:r>
            <a:r>
              <a:rPr lang="zh-CN" altLang="zh-CN" sz="2400" b="1" dirty="0" smtClean="0">
                <a:latin typeface="微软雅黑" panose="020B0503020204020204" pitchFamily="34" charset="-122"/>
                <a:ea typeface="微软雅黑" panose="020B0503020204020204" pitchFamily="34" charset="-122"/>
              </a:rPr>
              <a:t>区域</a:t>
            </a:r>
            <a:endParaRPr lang="en-US" altLang="zh-CN" sz="2400" b="1" dirty="0" smtClean="0">
              <a:latin typeface="微软雅黑" panose="020B0503020204020204" pitchFamily="34" charset="-122"/>
              <a:ea typeface="微软雅黑" panose="020B0503020204020204" pitchFamily="34" charset="-122"/>
            </a:endParaRPr>
          </a:p>
          <a:p>
            <a:r>
              <a:rPr lang="zh-CN" altLang="zh-CN"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zh-CN" sz="2400" b="1" dirty="0">
                <a:latin typeface="微软雅黑" panose="020B0503020204020204" pitchFamily="34" charset="-122"/>
                <a:ea typeface="微软雅黑" panose="020B0503020204020204" pitchFamily="34" charset="-122"/>
              </a:rPr>
              <a:t>）水面波纹</a:t>
            </a:r>
            <a:r>
              <a:rPr lang="zh-CN" altLang="zh-CN" sz="2400" b="1" dirty="0" smtClean="0">
                <a:latin typeface="微软雅黑" panose="020B0503020204020204" pitchFamily="34" charset="-122"/>
                <a:ea typeface="微软雅黑" panose="020B0503020204020204" pitchFamily="34" charset="-122"/>
              </a:rPr>
              <a:t>噪声</a:t>
            </a:r>
            <a:endParaRPr lang="en-US" altLang="zh-CN" sz="2400" b="1" dirty="0" smtClean="0">
              <a:latin typeface="微软雅黑" panose="020B0503020204020204" pitchFamily="34" charset="-122"/>
              <a:ea typeface="微软雅黑" panose="020B0503020204020204" pitchFamily="34" charset="-122"/>
            </a:endParaRPr>
          </a:p>
          <a:p>
            <a:r>
              <a:rPr lang="zh-CN" altLang="zh-CN"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3</a:t>
            </a:r>
            <a:r>
              <a:rPr lang="zh-CN" altLang="zh-CN" sz="2400" b="1" dirty="0">
                <a:latin typeface="微软雅黑" panose="020B0503020204020204" pitchFamily="34" charset="-122"/>
                <a:ea typeface="微软雅黑" panose="020B0503020204020204" pitchFamily="34" charset="-122"/>
              </a:rPr>
              <a:t>）天空云彩和高亮噪声</a:t>
            </a:r>
            <a:r>
              <a:rPr lang="zh-CN" altLang="zh-CN"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407794374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水面</a:t>
            </a:r>
            <a:r>
              <a:rPr lang="zh-CN" altLang="en-US" sz="2800" b="1" dirty="0" smtClean="0">
                <a:solidFill>
                  <a:srgbClr val="53BAE9"/>
                </a:solidFill>
                <a:latin typeface="微软雅黑" panose="020B0503020204020204" pitchFamily="34" charset="-122"/>
                <a:ea typeface="微软雅黑" panose="020B0503020204020204" pitchFamily="34" charset="-122"/>
              </a:rPr>
              <a:t>图像预处理</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206" name="矩形 205"/>
          <p:cNvSpPr/>
          <p:nvPr/>
        </p:nvSpPr>
        <p:spPr>
          <a:xfrm>
            <a:off x="709683" y="1291584"/>
            <a:ext cx="2511187" cy="461665"/>
          </a:xfrm>
          <a:prstGeom prst="rect">
            <a:avLst/>
          </a:prstGeom>
          <a:solidFill>
            <a:srgbClr val="53BAE9"/>
          </a:solidFill>
        </p:spPr>
        <p:txBody>
          <a:bodyPr wrap="square" anchor="ctr">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预处理</a:t>
            </a: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流程</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pic>
        <p:nvPicPr>
          <p:cNvPr id="16" name="图片 15" descr="C:\Users\Adm\Downloads\水面预处理.png"/>
          <p:cNvPicPr/>
          <p:nvPr/>
        </p:nvPicPr>
        <p:blipFill>
          <a:blip r:embed="rId2">
            <a:extLst>
              <a:ext uri="{28A0092B-C50C-407E-A947-70E740481C1C}">
                <a14:useLocalDpi xmlns:a14="http://schemas.microsoft.com/office/drawing/2010/main" val="0"/>
              </a:ext>
            </a:extLst>
          </a:blip>
          <a:srcRect/>
          <a:stretch>
            <a:fillRect/>
          </a:stretch>
        </p:blipFill>
        <p:spPr bwMode="auto">
          <a:xfrm>
            <a:off x="1785500" y="2133925"/>
            <a:ext cx="8183702" cy="3387820"/>
          </a:xfrm>
          <a:prstGeom prst="rect">
            <a:avLst/>
          </a:prstGeom>
          <a:noFill/>
          <a:ln>
            <a:noFill/>
          </a:ln>
        </p:spPr>
      </p:pic>
    </p:spTree>
    <p:extLst>
      <p:ext uri="{BB962C8B-B14F-4D97-AF65-F5344CB8AC3E}">
        <p14:creationId xmlns:p14="http://schemas.microsoft.com/office/powerpoint/2010/main" val="21797059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水面</a:t>
            </a:r>
            <a:r>
              <a:rPr lang="zh-CN" altLang="en-US" sz="2800" b="1" dirty="0" smtClean="0">
                <a:solidFill>
                  <a:srgbClr val="53BAE9"/>
                </a:solidFill>
                <a:latin typeface="微软雅黑" panose="020B0503020204020204" pitchFamily="34" charset="-122"/>
                <a:ea typeface="微软雅黑" panose="020B0503020204020204" pitchFamily="34" charset="-122"/>
              </a:rPr>
              <a:t>图像预处理</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206" name="矩形 205"/>
          <p:cNvSpPr/>
          <p:nvPr/>
        </p:nvSpPr>
        <p:spPr>
          <a:xfrm>
            <a:off x="709683" y="1291584"/>
            <a:ext cx="2511187"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中值滤波</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03767" y="2613546"/>
            <a:ext cx="9703558" cy="2677656"/>
          </a:xfrm>
          <a:prstGeom prst="rect">
            <a:avLst/>
          </a:prstGeom>
          <a:noFill/>
        </p:spPr>
        <p:txBody>
          <a:bodyPr wrap="square" rtlCol="0">
            <a:spAutoFit/>
          </a:bodyPr>
          <a:lstStyle/>
          <a:p>
            <a:r>
              <a:rPr lang="zh-CN" altLang="zh-CN" sz="2400" dirty="0" smtClean="0">
                <a:latin typeface="微软雅黑" panose="020B0503020204020204" pitchFamily="34" charset="-122"/>
                <a:ea typeface="微软雅黑" panose="020B0503020204020204" pitchFamily="34" charset="-122"/>
              </a:rPr>
              <a:t>中值滤波的</a:t>
            </a:r>
            <a:r>
              <a:rPr lang="zh-CN" altLang="zh-CN" sz="2400" dirty="0">
                <a:latin typeface="微软雅黑" panose="020B0503020204020204" pitchFamily="34" charset="-122"/>
                <a:ea typeface="微软雅黑" panose="020B0503020204020204" pitchFamily="34" charset="-122"/>
              </a:rPr>
              <a:t>思想是利用像素点的一定大小的领域进行灰度值排列，取其中的中值来代替该点的灰度值。该方法属于非线性滤波。其优势在于能较好地保留图像边缘并去除噪声。</a:t>
            </a:r>
            <a:endParaRPr lang="en-US" altLang="zh-CN" sz="2400" dirty="0">
              <a:latin typeface="微软雅黑" panose="020B0503020204020204" pitchFamily="34" charset="-122"/>
              <a:ea typeface="微软雅黑" panose="020B0503020204020204" pitchFamily="34" charset="-122"/>
            </a:endParaRPr>
          </a:p>
          <a:p>
            <a:r>
              <a:rPr lang="zh-CN" altLang="zh-CN" sz="2400" dirty="0" smtClean="0">
                <a:latin typeface="微软雅黑" panose="020B0503020204020204" pitchFamily="34" charset="-122"/>
                <a:ea typeface="微软雅黑" panose="020B0503020204020204" pitchFamily="34" charset="-122"/>
              </a:rPr>
              <a:t>通过</a:t>
            </a:r>
            <a:r>
              <a:rPr lang="zh-CN" altLang="en-US" sz="2400" dirty="0" smtClean="0">
                <a:latin typeface="微软雅黑" panose="020B0503020204020204" pitchFamily="34" charset="-122"/>
                <a:ea typeface="微软雅黑" panose="020B0503020204020204" pitchFamily="34" charset="-122"/>
              </a:rPr>
              <a:t>均值</a:t>
            </a:r>
            <a:r>
              <a:rPr lang="zh-CN" altLang="zh-CN" sz="2400" dirty="0" smtClean="0">
                <a:latin typeface="微软雅黑" panose="020B0503020204020204" pitchFamily="34" charset="-122"/>
                <a:ea typeface="微软雅黑" panose="020B0503020204020204" pitchFamily="34" charset="-122"/>
              </a:rPr>
              <a:t>滤波</a:t>
            </a:r>
            <a:r>
              <a:rPr lang="zh-CN" altLang="en-US" sz="2400" dirty="0" smtClean="0">
                <a:latin typeface="微软雅黑" panose="020B0503020204020204" pitchFamily="34" charset="-122"/>
                <a:ea typeface="微软雅黑" panose="020B0503020204020204" pitchFamily="34" charset="-122"/>
              </a:rPr>
              <a:t>、高斯滤波、均值滤波</a:t>
            </a:r>
            <a:r>
              <a:rPr lang="zh-CN" altLang="zh-CN" sz="2400" dirty="0" smtClean="0">
                <a:latin typeface="微软雅黑" panose="020B0503020204020204" pitchFamily="34" charset="-122"/>
                <a:ea typeface="微软雅黑" panose="020B0503020204020204" pitchFamily="34" charset="-122"/>
              </a:rPr>
              <a:t>的</a:t>
            </a:r>
            <a:r>
              <a:rPr lang="zh-CN" altLang="zh-CN" sz="2400" dirty="0">
                <a:latin typeface="微软雅黑" panose="020B0503020204020204" pitchFamily="34" charset="-122"/>
                <a:ea typeface="微软雅黑" panose="020B0503020204020204" pitchFamily="34" charset="-122"/>
              </a:rPr>
              <a:t>比较</a:t>
            </a:r>
            <a:r>
              <a:rPr lang="zh-CN" altLang="zh-CN" sz="2400"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中值滤波可以消去孤立的噪声</a:t>
            </a:r>
            <a:r>
              <a:rPr lang="zh-CN" altLang="en-US" sz="2400" dirty="0">
                <a:latin typeface="微软雅黑" panose="020B0503020204020204" pitchFamily="34" charset="-122"/>
                <a:ea typeface="微软雅黑" panose="020B0503020204020204" pitchFamily="34" charset="-122"/>
              </a:rPr>
              <a:t>，并在某种程度上</a:t>
            </a:r>
            <a:r>
              <a:rPr lang="zh-CN" altLang="en-US" sz="2400" b="1" dirty="0">
                <a:latin typeface="微软雅黑" panose="020B0503020204020204" pitchFamily="34" charset="-122"/>
                <a:ea typeface="微软雅黑" panose="020B0503020204020204" pitchFamily="34" charset="-122"/>
              </a:rPr>
              <a:t>防止</a:t>
            </a:r>
            <a:r>
              <a:rPr lang="zh-CN" altLang="en-US" sz="2400" dirty="0">
                <a:latin typeface="微软雅黑" panose="020B0503020204020204" pitchFamily="34" charset="-122"/>
                <a:ea typeface="微软雅黑" panose="020B0503020204020204" pitchFamily="34" charset="-122"/>
              </a:rPr>
              <a:t>如高斯滤波，均值滤波等带来的</a:t>
            </a:r>
            <a:r>
              <a:rPr lang="zh-CN" altLang="en-US" sz="2400" b="1" dirty="0">
                <a:latin typeface="微软雅黑" panose="020B0503020204020204" pitchFamily="34" charset="-122"/>
                <a:ea typeface="微软雅黑" panose="020B0503020204020204" pitchFamily="34" charset="-122"/>
              </a:rPr>
              <a:t>图像的信息的缺失</a:t>
            </a:r>
            <a:r>
              <a:rPr lang="zh-CN" altLang="en-US" sz="2400" dirty="0">
                <a:latin typeface="微软雅黑" panose="020B0503020204020204" pitchFamily="34" charset="-122"/>
                <a:ea typeface="微软雅黑" panose="020B0503020204020204" pitchFamily="34" charset="-122"/>
              </a:rPr>
              <a:t>。是一种非常</a:t>
            </a:r>
            <a:r>
              <a:rPr lang="zh-CN" altLang="en-US" sz="2400" b="1" dirty="0">
                <a:latin typeface="微软雅黑" panose="020B0503020204020204" pitchFamily="34" charset="-122"/>
                <a:ea typeface="微软雅黑" panose="020B0503020204020204" pitchFamily="34" charset="-122"/>
              </a:rPr>
              <a:t>有效的噪声去除和图像平滑的滤波方式</a:t>
            </a:r>
            <a:r>
              <a:rPr lang="zh-CN" altLang="en-US" sz="2400" dirty="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选择</a:t>
            </a:r>
            <a:r>
              <a:rPr lang="zh-CN" altLang="zh-CN" sz="2400" dirty="0">
                <a:latin typeface="微软雅黑" panose="020B0503020204020204" pitchFamily="34" charset="-122"/>
                <a:ea typeface="微软雅黑" panose="020B0503020204020204" pitchFamily="34" charset="-122"/>
              </a:rPr>
              <a:t>中值滤波对图像进行平滑去噪有较好地去纹理效果</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933644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水面</a:t>
            </a:r>
            <a:r>
              <a:rPr lang="zh-CN" altLang="en-US" sz="2800" b="1" dirty="0" smtClean="0">
                <a:solidFill>
                  <a:srgbClr val="53BAE9"/>
                </a:solidFill>
                <a:latin typeface="微软雅黑" panose="020B0503020204020204" pitchFamily="34" charset="-122"/>
                <a:ea typeface="微软雅黑" panose="020B0503020204020204" pitchFamily="34" charset="-122"/>
              </a:rPr>
              <a:t>图像预处理</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206" name="矩形 205"/>
          <p:cNvSpPr/>
          <p:nvPr/>
        </p:nvSpPr>
        <p:spPr>
          <a:xfrm>
            <a:off x="709683" y="1291584"/>
            <a:ext cx="2511187" cy="461665"/>
          </a:xfrm>
          <a:prstGeom prst="rect">
            <a:avLst/>
          </a:prstGeom>
          <a:solidFill>
            <a:srgbClr val="53BAE9"/>
          </a:solidFill>
        </p:spPr>
        <p:txBody>
          <a:bodyPr wrap="square" anchor="ctr">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中值滤波</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155989" y="2032806"/>
            <a:ext cx="7511804" cy="4579535"/>
          </a:xfrm>
          <a:prstGeom prst="rect">
            <a:avLst/>
          </a:prstGeom>
        </p:spPr>
      </p:pic>
    </p:spTree>
    <p:extLst>
      <p:ext uri="{BB962C8B-B14F-4D97-AF65-F5344CB8AC3E}">
        <p14:creationId xmlns:p14="http://schemas.microsoft.com/office/powerpoint/2010/main" val="2822818323"/>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水面</a:t>
            </a:r>
            <a:r>
              <a:rPr lang="zh-CN" altLang="en-US" sz="2800" b="1" dirty="0" smtClean="0">
                <a:solidFill>
                  <a:srgbClr val="53BAE9"/>
                </a:solidFill>
                <a:latin typeface="微软雅黑" panose="020B0503020204020204" pitchFamily="34" charset="-122"/>
                <a:ea typeface="微软雅黑" panose="020B0503020204020204" pitchFamily="34" charset="-122"/>
              </a:rPr>
              <a:t>图像预处理</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206" name="矩形 205"/>
          <p:cNvSpPr/>
          <p:nvPr/>
        </p:nvSpPr>
        <p:spPr>
          <a:xfrm>
            <a:off x="709683" y="1291584"/>
            <a:ext cx="2511187"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高亮消除</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310184" y="2467953"/>
            <a:ext cx="9608024" cy="2954655"/>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rPr>
              <a:t>高亮区域会对水面目标的检测形成误识别</a:t>
            </a:r>
            <a:r>
              <a:rPr lang="zh-CN" altLang="zh-CN" sz="2800" dirty="0">
                <a:latin typeface="微软雅黑" panose="020B0503020204020204" pitchFamily="34" charset="-122"/>
                <a:ea typeface="微软雅黑" panose="020B0503020204020204" pitchFamily="34" charset="-122"/>
              </a:rPr>
              <a:t>，属于水面的噪声的一种，因此，</a:t>
            </a:r>
            <a:r>
              <a:rPr lang="zh-CN" altLang="zh-CN" sz="2800" b="1" dirty="0">
                <a:latin typeface="微软雅黑" panose="020B0503020204020204" pitchFamily="34" charset="-122"/>
                <a:ea typeface="微软雅黑" panose="020B0503020204020204" pitchFamily="34" charset="-122"/>
              </a:rPr>
              <a:t>将高亮区域融入背景区域</a:t>
            </a:r>
            <a:r>
              <a:rPr lang="zh-CN" altLang="zh-CN" sz="2800" dirty="0">
                <a:latin typeface="微软雅黑" panose="020B0503020204020204" pitchFamily="34" charset="-122"/>
                <a:ea typeface="微软雅黑" panose="020B0503020204020204" pitchFamily="34" charset="-122"/>
              </a:rPr>
              <a:t>，消除水面上的高亮区域也是水面预处理的重要</a:t>
            </a:r>
            <a:r>
              <a:rPr lang="zh-CN" altLang="zh-CN" sz="2800" dirty="0" smtClean="0">
                <a:latin typeface="微软雅黑" panose="020B0503020204020204" pitchFamily="34" charset="-122"/>
                <a:ea typeface="微软雅黑" panose="020B0503020204020204" pitchFamily="34" charset="-122"/>
              </a:rPr>
              <a:t>部分</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r>
              <a:rPr lang="zh-CN" altLang="zh-CN" sz="2800" dirty="0" smtClean="0">
                <a:latin typeface="微软雅黑" panose="020B0503020204020204" pitchFamily="34" charset="-122"/>
                <a:ea typeface="微软雅黑" panose="020B0503020204020204" pitchFamily="34" charset="-122"/>
              </a:rPr>
              <a:t>同时</a:t>
            </a:r>
            <a:r>
              <a:rPr lang="zh-CN" altLang="zh-CN" sz="2800" dirty="0">
                <a:latin typeface="微软雅黑" panose="020B0503020204020204" pitchFamily="34" charset="-122"/>
                <a:ea typeface="微软雅黑" panose="020B0503020204020204" pitchFamily="34" charset="-122"/>
              </a:rPr>
              <a:t>该算法可以在一定程度上抑制某些高亮云彩，对天空起到平滑作用，以此提高背景的理解能力和水面目标检测的鲁棒性。</a:t>
            </a:r>
          </a:p>
          <a:p>
            <a:endParaRPr lang="zh-CN" altLang="en-US" dirty="0"/>
          </a:p>
        </p:txBody>
      </p:sp>
    </p:spTree>
    <p:extLst>
      <p:ext uri="{BB962C8B-B14F-4D97-AF65-F5344CB8AC3E}">
        <p14:creationId xmlns:p14="http://schemas.microsoft.com/office/powerpoint/2010/main" val="3871311391"/>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水面</a:t>
            </a:r>
            <a:r>
              <a:rPr lang="zh-CN" altLang="en-US" sz="2800" b="1" dirty="0" smtClean="0">
                <a:solidFill>
                  <a:srgbClr val="53BAE9"/>
                </a:solidFill>
                <a:latin typeface="微软雅黑" panose="020B0503020204020204" pitchFamily="34" charset="-122"/>
                <a:ea typeface="微软雅黑" panose="020B0503020204020204" pitchFamily="34" charset="-122"/>
              </a:rPr>
              <a:t>图像预处理</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206" name="矩形 205"/>
          <p:cNvSpPr/>
          <p:nvPr/>
        </p:nvSpPr>
        <p:spPr>
          <a:xfrm>
            <a:off x="709683" y="1291584"/>
            <a:ext cx="2511187"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高亮消除原理</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310184" y="2467953"/>
            <a:ext cx="9608024" cy="3108543"/>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首先扫描单帧水面图像，设置高亮阈值 ，亮度</a:t>
            </a:r>
            <a:r>
              <a:rPr lang="zh-CN" altLang="en-US" sz="2800" dirty="0" smtClean="0">
                <a:latin typeface="微软雅黑" panose="020B0503020204020204" pitchFamily="34" charset="-122"/>
                <a:ea typeface="微软雅黑" panose="020B0503020204020204" pitchFamily="34" charset="-122"/>
              </a:rPr>
              <a:t>大于</a:t>
            </a:r>
            <a:r>
              <a:rPr lang="en-US" altLang="zh-CN" sz="2800" dirty="0" smtClean="0">
                <a:latin typeface="微软雅黑" panose="020B0503020204020204" pitchFamily="34" charset="-122"/>
                <a:ea typeface="微软雅黑" panose="020B0503020204020204" pitchFamily="34" charset="-122"/>
              </a:rPr>
              <a:t>T</a:t>
            </a:r>
            <a:r>
              <a:rPr lang="zh-CN" altLang="en-US" sz="2800" dirty="0" smtClean="0">
                <a:latin typeface="微软雅黑" panose="020B0503020204020204" pitchFamily="34" charset="-122"/>
                <a:ea typeface="微软雅黑" panose="020B0503020204020204" pitchFamily="34" charset="-122"/>
              </a:rPr>
              <a:t>则</a:t>
            </a:r>
            <a:r>
              <a:rPr lang="zh-CN" altLang="en-US" sz="2800" dirty="0">
                <a:latin typeface="微软雅黑" panose="020B0503020204020204" pitchFamily="34" charset="-122"/>
                <a:ea typeface="微软雅黑" panose="020B0503020204020204" pitchFamily="34" charset="-122"/>
              </a:rPr>
              <a:t>被判定为高亮区域，如果水面图像</a:t>
            </a:r>
            <a:r>
              <a:rPr lang="zh-CN" altLang="en-US" sz="2800" b="1" dirty="0">
                <a:latin typeface="微软雅黑" panose="020B0503020204020204" pitchFamily="34" charset="-122"/>
                <a:ea typeface="微软雅黑" panose="020B0503020204020204" pitchFamily="34" charset="-122"/>
              </a:rPr>
              <a:t>存在高亮区域</a:t>
            </a:r>
            <a:r>
              <a:rPr lang="zh-CN" altLang="en-US" sz="2800" dirty="0">
                <a:latin typeface="微软雅黑" panose="020B0503020204020204" pitchFamily="34" charset="-122"/>
                <a:ea typeface="微软雅黑" panose="020B0503020204020204" pitchFamily="34" charset="-122"/>
              </a:rPr>
              <a:t>，则扫描以该高亮点为</a:t>
            </a:r>
            <a:r>
              <a:rPr lang="zh-CN" altLang="en-US" sz="2800" dirty="0" smtClean="0">
                <a:latin typeface="微软雅黑" panose="020B0503020204020204" pitchFamily="34" charset="-122"/>
                <a:ea typeface="微软雅黑" panose="020B0503020204020204" pitchFamily="34" charset="-122"/>
              </a:rPr>
              <a:t>中心</a:t>
            </a:r>
            <a:r>
              <a:rPr lang="en-US" altLang="zh-CN" sz="2800" dirty="0" smtClean="0">
                <a:latin typeface="微软雅黑" panose="020B0503020204020204" pitchFamily="34" charset="-122"/>
                <a:ea typeface="微软雅黑" panose="020B0503020204020204" pitchFamily="34" charset="-122"/>
              </a:rPr>
              <a:t>MXM</a:t>
            </a:r>
            <a:r>
              <a:rPr lang="zh-CN" altLang="en-US" sz="2800" dirty="0" smtClean="0">
                <a:latin typeface="微软雅黑" panose="020B0503020204020204" pitchFamily="34" charset="-122"/>
                <a:ea typeface="微软雅黑" panose="020B0503020204020204" pitchFamily="34" charset="-122"/>
              </a:rPr>
              <a:t>的</a:t>
            </a:r>
            <a:r>
              <a:rPr lang="zh-CN" altLang="en-US" sz="2800" dirty="0">
                <a:latin typeface="微软雅黑" panose="020B0503020204020204" pitchFamily="34" charset="-122"/>
                <a:ea typeface="微软雅黑" panose="020B0503020204020204" pitchFamily="34" charset="-122"/>
              </a:rPr>
              <a:t>邻域，并统计邻域中不属于高亮点的个数，如果不属于高亮点的个数</a:t>
            </a:r>
            <a:r>
              <a:rPr lang="zh-CN" altLang="en-US" sz="2800" dirty="0" smtClean="0">
                <a:latin typeface="微软雅黑" panose="020B0503020204020204" pitchFamily="34" charset="-122"/>
                <a:ea typeface="微软雅黑" panose="020B0503020204020204" pitchFamily="34" charset="-122"/>
              </a:rPr>
              <a:t>小于</a:t>
            </a:r>
            <a:r>
              <a:rPr lang="en-US" altLang="zh-CN" sz="2800" dirty="0" smtClean="0">
                <a:latin typeface="微软雅黑" panose="020B0503020204020204" pitchFamily="34" charset="-122"/>
                <a:ea typeface="微软雅黑" panose="020B0503020204020204" pitchFamily="34" charset="-122"/>
              </a:rPr>
              <a:t>N</a:t>
            </a:r>
            <a:r>
              <a:rPr lang="zh-CN" altLang="en-US" sz="2800" dirty="0" smtClean="0">
                <a:latin typeface="微软雅黑" panose="020B0503020204020204" pitchFamily="34" charset="-122"/>
                <a:ea typeface="微软雅黑" panose="020B0503020204020204" pitchFamily="34" charset="-122"/>
              </a:rPr>
              <a:t>，则</a:t>
            </a:r>
            <a:r>
              <a:rPr lang="zh-CN" altLang="en-US" sz="2800" dirty="0">
                <a:latin typeface="微软雅黑" panose="020B0503020204020204" pitchFamily="34" charset="-122"/>
                <a:ea typeface="微软雅黑" panose="020B0503020204020204" pitchFamily="34" charset="-122"/>
              </a:rPr>
              <a:t>扩大领域的范围， </a:t>
            </a:r>
            <a:r>
              <a:rPr lang="en-US" altLang="zh-CN" sz="2800" dirty="0" smtClean="0">
                <a:latin typeface="微软雅黑" panose="020B0503020204020204" pitchFamily="34" charset="-122"/>
                <a:ea typeface="微软雅黑" panose="020B0503020204020204" pitchFamily="34" charset="-122"/>
              </a:rPr>
              <a:t>N2</a:t>
            </a:r>
            <a:r>
              <a:rPr lang="zh-CN" altLang="en-US" sz="2800" dirty="0" smtClean="0">
                <a:latin typeface="微软雅黑" panose="020B0503020204020204" pitchFamily="34" charset="-122"/>
                <a:ea typeface="微软雅黑" panose="020B0503020204020204" pitchFamily="34" charset="-122"/>
              </a:rPr>
              <a:t>为</a:t>
            </a:r>
            <a:r>
              <a:rPr lang="zh-CN" altLang="en-US" sz="2800" dirty="0">
                <a:latin typeface="微软雅黑" panose="020B0503020204020204" pitchFamily="34" charset="-122"/>
                <a:ea typeface="微软雅黑" panose="020B0503020204020204" pitchFamily="34" charset="-122"/>
              </a:rPr>
              <a:t>邻域的累加值，直至能邻域内</a:t>
            </a:r>
            <a:r>
              <a:rPr lang="zh-CN" altLang="en-US" sz="2800" dirty="0" smtClean="0">
                <a:latin typeface="微软雅黑" panose="020B0503020204020204" pitchFamily="34" charset="-122"/>
                <a:ea typeface="微软雅黑" panose="020B0503020204020204" pitchFamily="34" charset="-122"/>
              </a:rPr>
              <a:t>获取</a:t>
            </a:r>
            <a:r>
              <a:rPr lang="en-US" altLang="zh-CN" sz="2800" dirty="0" smtClean="0">
                <a:latin typeface="微软雅黑" panose="020B0503020204020204" pitchFamily="34" charset="-122"/>
                <a:ea typeface="微软雅黑" panose="020B0503020204020204" pitchFamily="34" charset="-122"/>
              </a:rPr>
              <a:t>N</a:t>
            </a:r>
            <a:r>
              <a:rPr lang="zh-CN" altLang="en-US" sz="2800" dirty="0" smtClean="0">
                <a:latin typeface="微软雅黑" panose="020B0503020204020204" pitchFamily="34" charset="-122"/>
                <a:ea typeface="微软雅黑" panose="020B0503020204020204" pitchFamily="34" charset="-122"/>
              </a:rPr>
              <a:t>个</a:t>
            </a:r>
            <a:r>
              <a:rPr lang="zh-CN" altLang="en-US" sz="2800" b="1" dirty="0">
                <a:latin typeface="微软雅黑" panose="020B0503020204020204" pitchFamily="34" charset="-122"/>
                <a:ea typeface="微软雅黑" panose="020B0503020204020204" pitchFamily="34" charset="-122"/>
              </a:rPr>
              <a:t>不属于高亮点的像素点</a:t>
            </a:r>
            <a:r>
              <a:rPr lang="zh-CN" altLang="en-US" sz="2800" dirty="0">
                <a:latin typeface="微软雅黑" panose="020B0503020204020204" pitchFamily="34" charset="-122"/>
                <a:ea typeface="微软雅黑" panose="020B0503020204020204" pitchFamily="34" charset="-122"/>
              </a:rPr>
              <a:t>，并进行累加均值计算，</a:t>
            </a:r>
            <a:r>
              <a:rPr lang="zh-CN" altLang="en-US" sz="2800" b="1" dirty="0">
                <a:latin typeface="微软雅黑" panose="020B0503020204020204" pitchFamily="34" charset="-122"/>
                <a:ea typeface="微软雅黑" panose="020B0503020204020204" pitchFamily="34" charset="-122"/>
              </a:rPr>
              <a:t>获取代替高亮像素点的颜色值，以此来消除高亮区域。</a:t>
            </a:r>
            <a:endParaRPr lang="zh-CN" altLang="en-US" b="1" dirty="0"/>
          </a:p>
        </p:txBody>
      </p:sp>
    </p:spTree>
    <p:extLst>
      <p:ext uri="{BB962C8B-B14F-4D97-AF65-F5344CB8AC3E}">
        <p14:creationId xmlns:p14="http://schemas.microsoft.com/office/powerpoint/2010/main" val="1502873849"/>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394841" y="1291584"/>
            <a:ext cx="7145675" cy="5132696"/>
          </a:xfrm>
          <a:prstGeom prst="rect">
            <a:avLst/>
          </a:prstGeom>
        </p:spPr>
      </p:pic>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水面</a:t>
            </a:r>
            <a:r>
              <a:rPr lang="zh-CN" altLang="en-US" sz="2800" b="1" dirty="0" smtClean="0">
                <a:solidFill>
                  <a:srgbClr val="53BAE9"/>
                </a:solidFill>
                <a:latin typeface="微软雅黑" panose="020B0503020204020204" pitchFamily="34" charset="-122"/>
                <a:ea typeface="微软雅黑" panose="020B0503020204020204" pitchFamily="34" charset="-122"/>
              </a:rPr>
              <a:t>图像预处理</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206" name="矩形 205"/>
          <p:cNvSpPr/>
          <p:nvPr/>
        </p:nvSpPr>
        <p:spPr>
          <a:xfrm>
            <a:off x="709683" y="1291584"/>
            <a:ext cx="2511187"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高亮消除</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5701929"/>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水面</a:t>
            </a:r>
            <a:r>
              <a:rPr lang="zh-CN" altLang="en-US" sz="2800" b="1" dirty="0" smtClean="0">
                <a:solidFill>
                  <a:srgbClr val="53BAE9"/>
                </a:solidFill>
                <a:latin typeface="微软雅黑" panose="020B0503020204020204" pitchFamily="34" charset="-122"/>
                <a:ea typeface="微软雅黑" panose="020B0503020204020204" pitchFamily="34" charset="-122"/>
              </a:rPr>
              <a:t>图像预处理</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206" name="矩形 205"/>
          <p:cNvSpPr/>
          <p:nvPr/>
        </p:nvSpPr>
        <p:spPr>
          <a:xfrm>
            <a:off x="709683" y="1291584"/>
            <a:ext cx="2750024" cy="461665"/>
          </a:xfrm>
          <a:prstGeom prst="rect">
            <a:avLst/>
          </a:prstGeom>
          <a:solidFill>
            <a:srgbClr val="53BAE9"/>
          </a:solidFill>
        </p:spPr>
        <p:txBody>
          <a:bodyPr wrap="square" anchor="ctr">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水面图像信息增强</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2784" y="2441272"/>
            <a:ext cx="4636273" cy="3600986"/>
          </a:xfrm>
          <a:prstGeom prst="rect">
            <a:avLst/>
          </a:prstGeom>
          <a:noFill/>
        </p:spPr>
        <p:txBody>
          <a:bodyPr wrap="square" rtlCol="0">
            <a:spAutoFit/>
          </a:bodyPr>
          <a:lstStyle/>
          <a:p>
            <a:r>
              <a:rPr lang="zh-CN" altLang="zh-CN" sz="2400" dirty="0" smtClean="0">
                <a:latin typeface="微软雅黑" panose="020B0503020204020204" pitchFamily="34" charset="-122"/>
                <a:ea typeface="微软雅黑" panose="020B0503020204020204" pitchFamily="34" charset="-122"/>
              </a:rPr>
              <a:t>通过</a:t>
            </a:r>
            <a:r>
              <a:rPr lang="en-US" altLang="zh-CN" sz="2400" b="1" dirty="0" smtClean="0">
                <a:latin typeface="微软雅黑" panose="020B0503020204020204" pitchFamily="34" charset="-122"/>
                <a:ea typeface="微软雅黑" panose="020B0503020204020204" pitchFamily="34" charset="-122"/>
              </a:rPr>
              <a:t>Mean-shift</a:t>
            </a:r>
            <a:r>
              <a:rPr lang="zh-CN" altLang="en-US" sz="2400" b="1" dirty="0">
                <a:latin typeface="微软雅黑" panose="020B0503020204020204" pitchFamily="34" charset="-122"/>
                <a:ea typeface="微软雅黑" panose="020B0503020204020204" pitchFamily="34" charset="-122"/>
              </a:rPr>
              <a:t>滤波</a:t>
            </a:r>
            <a:r>
              <a:rPr lang="zh-CN" altLang="zh-CN" sz="2400" b="1" dirty="0" smtClean="0">
                <a:latin typeface="微软雅黑" panose="020B0503020204020204" pitchFamily="34" charset="-122"/>
                <a:ea typeface="微软雅黑" panose="020B0503020204020204" pitchFamily="34" charset="-122"/>
              </a:rPr>
              <a:t>来</a:t>
            </a:r>
            <a:r>
              <a:rPr lang="zh-CN" altLang="zh-CN" sz="2400" b="1" dirty="0">
                <a:latin typeface="微软雅黑" panose="020B0503020204020204" pitchFamily="34" charset="-122"/>
                <a:ea typeface="微软雅黑" panose="020B0503020204020204" pitchFamily="34" charset="-122"/>
              </a:rPr>
              <a:t>进行滤波操作，进一步提取图像有用信息，滤去</a:t>
            </a:r>
            <a:r>
              <a:rPr lang="zh-CN" altLang="zh-CN" sz="2400" b="1" dirty="0" smtClean="0">
                <a:latin typeface="微软雅黑" panose="020B0503020204020204" pitchFamily="34" charset="-122"/>
                <a:ea typeface="微软雅黑" panose="020B0503020204020204" pitchFamily="34" charset="-122"/>
              </a:rPr>
              <a:t>杂</a:t>
            </a:r>
            <a:r>
              <a:rPr lang="zh-CN" altLang="en-US" sz="2400" b="1" dirty="0" smtClean="0">
                <a:latin typeface="微软雅黑" panose="020B0503020204020204" pitchFamily="34" charset="-122"/>
                <a:ea typeface="微软雅黑" panose="020B0503020204020204" pitchFamily="34" charset="-122"/>
              </a:rPr>
              <a:t>波。</a:t>
            </a:r>
            <a:endParaRPr lang="en-US" altLang="zh-CN" sz="2400" b="1"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Mean </a:t>
            </a:r>
            <a:r>
              <a:rPr lang="en-US" altLang="zh-CN" sz="2400" dirty="0">
                <a:latin typeface="微软雅黑" panose="020B0503020204020204" pitchFamily="34" charset="-122"/>
                <a:ea typeface="微软雅黑" panose="020B0503020204020204" pitchFamily="34" charset="-122"/>
              </a:rPr>
              <a:t>Shift</a:t>
            </a:r>
            <a:r>
              <a:rPr lang="zh-CN" altLang="en-US" sz="2400" dirty="0" smtClean="0">
                <a:latin typeface="微软雅黑" panose="020B0503020204020204" pitchFamily="34" charset="-122"/>
                <a:ea typeface="微软雅黑" panose="020B0503020204020204" pitchFamily="34" charset="-122"/>
              </a:rPr>
              <a:t>算法的原理是</a:t>
            </a:r>
            <a:r>
              <a:rPr lang="zh-CN" altLang="en-US" sz="2400" dirty="0">
                <a:latin typeface="微软雅黑" panose="020B0503020204020204" pitchFamily="34" charset="-122"/>
                <a:ea typeface="微软雅黑" panose="020B0503020204020204" pitchFamily="34" charset="-122"/>
              </a:rPr>
              <a:t>一个迭代的步骤，即先算出当前点的偏移均值，将该点移动到此偏移均值，然后以此为新的起始点，继续移动，直到满足最终的</a:t>
            </a:r>
            <a:r>
              <a:rPr lang="zh-CN" altLang="en-US" sz="2400" dirty="0" smtClean="0">
                <a:latin typeface="微软雅黑" panose="020B0503020204020204" pitchFamily="34" charset="-122"/>
                <a:ea typeface="微软雅黑" panose="020B0503020204020204" pitchFamily="34" charset="-122"/>
              </a:rPr>
              <a:t>条件。</a:t>
            </a:r>
            <a:endParaRPr lang="en-US" altLang="zh-CN" sz="2400" dirty="0" smtClean="0">
              <a:latin typeface="微软雅黑" panose="020B0503020204020204" pitchFamily="34" charset="-122"/>
              <a:ea typeface="微软雅黑" panose="020B0503020204020204" pitchFamily="34" charset="-122"/>
            </a:endParaRPr>
          </a:p>
          <a:p>
            <a:endParaRPr lang="en-US" altLang="zh-CN" dirty="0" smtClean="0"/>
          </a:p>
          <a:p>
            <a:endParaRPr lang="zh-CN" altLang="en-US" dirty="0"/>
          </a:p>
        </p:txBody>
      </p:sp>
      <p:pic>
        <p:nvPicPr>
          <p:cNvPr id="16" name="图片 15"/>
          <p:cNvPicPr>
            <a:picLocks noChangeAspect="1"/>
          </p:cNvPicPr>
          <p:nvPr/>
        </p:nvPicPr>
        <p:blipFill>
          <a:blip r:embed="rId2"/>
          <a:stretch>
            <a:fillRect/>
          </a:stretch>
        </p:blipFill>
        <p:spPr>
          <a:xfrm>
            <a:off x="5336275" y="2135386"/>
            <a:ext cx="6716684" cy="3941040"/>
          </a:xfrm>
          <a:prstGeom prst="rect">
            <a:avLst/>
          </a:prstGeom>
        </p:spPr>
      </p:pic>
    </p:spTree>
    <p:extLst>
      <p:ext uri="{BB962C8B-B14F-4D97-AF65-F5344CB8AC3E}">
        <p14:creationId xmlns:p14="http://schemas.microsoft.com/office/powerpoint/2010/main" val="3382438562"/>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srcRect t="3535" b="1162"/>
          <a:stretch/>
        </p:blipFill>
        <p:spPr>
          <a:xfrm>
            <a:off x="6293603" y="1291584"/>
            <a:ext cx="5872516" cy="2038291"/>
          </a:xfrm>
          <a:prstGeom prst="rect">
            <a:avLst/>
          </a:prstGeom>
        </p:spPr>
      </p:pic>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水面</a:t>
            </a:r>
            <a:r>
              <a:rPr lang="zh-CN" altLang="en-US" sz="2800" b="1" dirty="0" smtClean="0">
                <a:solidFill>
                  <a:srgbClr val="53BAE9"/>
                </a:solidFill>
                <a:latin typeface="微软雅黑" panose="020B0503020204020204" pitchFamily="34" charset="-122"/>
                <a:ea typeface="微软雅黑" panose="020B0503020204020204" pitchFamily="34" charset="-122"/>
              </a:rPr>
              <a:t>图像预处理</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206" name="矩形 205"/>
          <p:cNvSpPr/>
          <p:nvPr/>
        </p:nvSpPr>
        <p:spPr>
          <a:xfrm>
            <a:off x="709683" y="1291584"/>
            <a:ext cx="2750024" cy="461665"/>
          </a:xfrm>
          <a:prstGeom prst="rect">
            <a:avLst/>
          </a:prstGeom>
          <a:solidFill>
            <a:srgbClr val="53BAE9"/>
          </a:solidFill>
        </p:spPr>
        <p:txBody>
          <a:bodyPr wrap="square" anchor="ctr">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水面图像信息增强</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70865" y="2305983"/>
            <a:ext cx="5722738" cy="3357838"/>
          </a:xfrm>
          <a:prstGeom prst="rect">
            <a:avLst/>
          </a:prstGeom>
        </p:spPr>
      </p:pic>
      <p:sp>
        <p:nvSpPr>
          <p:cNvPr id="2" name="文本框 1"/>
          <p:cNvSpPr txBox="1"/>
          <p:nvPr/>
        </p:nvSpPr>
        <p:spPr>
          <a:xfrm>
            <a:off x="6748818" y="3650776"/>
            <a:ext cx="5029200" cy="2585323"/>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通过</a:t>
            </a:r>
            <a:r>
              <a:rPr lang="zh-CN" altLang="en-US" sz="2400" dirty="0" smtClean="0">
                <a:latin typeface="微软雅黑" panose="020B0503020204020204" pitchFamily="34" charset="-122"/>
                <a:ea typeface="微软雅黑" panose="020B0503020204020204" pitchFamily="34" charset="-122"/>
              </a:rPr>
              <a:t>仿真和信噪比数据可</a:t>
            </a:r>
            <a:r>
              <a:rPr lang="zh-CN" altLang="en-US" sz="2400" dirty="0">
                <a:latin typeface="微软雅黑" panose="020B0503020204020204" pitchFamily="34" charset="-122"/>
                <a:ea typeface="微软雅黑" panose="020B0503020204020204" pitchFamily="34" charset="-122"/>
              </a:rPr>
              <a:t>看出使用</a:t>
            </a:r>
            <a:r>
              <a:rPr lang="en-US" altLang="zh-CN" sz="2400" dirty="0">
                <a:latin typeface="微软雅黑" panose="020B0503020204020204" pitchFamily="34" charset="-122"/>
                <a:ea typeface="微软雅黑" panose="020B0503020204020204" pitchFamily="34" charset="-122"/>
              </a:rPr>
              <a:t>Mean-shift</a:t>
            </a:r>
            <a:r>
              <a:rPr lang="zh-CN" altLang="en-US" sz="2400" dirty="0">
                <a:latin typeface="微软雅黑" panose="020B0503020204020204" pitchFamily="34" charset="-122"/>
                <a:ea typeface="微软雅黑" panose="020B0503020204020204" pitchFamily="34" charset="-122"/>
              </a:rPr>
              <a:t>滤波后的图像突出了明显的边界</a:t>
            </a:r>
            <a:r>
              <a:rPr lang="zh-CN" altLang="en-US" sz="2400" dirty="0" smtClean="0">
                <a:latin typeface="微软雅黑" panose="020B0503020204020204" pitchFamily="34" charset="-122"/>
                <a:ea typeface="微软雅黑" panose="020B0503020204020204" pitchFamily="34" charset="-122"/>
              </a:rPr>
              <a:t>信息和目标</a:t>
            </a:r>
            <a:r>
              <a:rPr lang="zh-CN" altLang="en-US" sz="2400" dirty="0">
                <a:latin typeface="微软雅黑" panose="020B0503020204020204" pitchFamily="34" charset="-122"/>
                <a:ea typeface="微软雅黑" panose="020B0503020204020204" pitchFamily="34" charset="-122"/>
              </a:rPr>
              <a:t>信息，平滑了云的纹理和水面的波纹，较好的达到了实验的目的</a:t>
            </a:r>
            <a:r>
              <a:rPr lang="zh-CN" altLang="en-US" sz="2400" dirty="0" smtClean="0">
                <a:latin typeface="微软雅黑" panose="020B0503020204020204" pitchFamily="34" charset="-122"/>
                <a:ea typeface="微软雅黑" panose="020B0503020204020204" pitchFamily="34" charset="-122"/>
              </a:rPr>
              <a:t>，并依然</a:t>
            </a:r>
            <a:r>
              <a:rPr lang="zh-CN" altLang="en-US" sz="2400" dirty="0">
                <a:latin typeface="微软雅黑" panose="020B0503020204020204" pitchFamily="34" charset="-122"/>
                <a:ea typeface="微软雅黑" panose="020B0503020204020204" pitchFamily="34" charset="-122"/>
              </a:rPr>
              <a:t>保持了较好的图像信息。</a:t>
            </a:r>
            <a:endParaRPr lang="en-US" altLang="zh-CN" sz="24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1772022737"/>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80201" y="297733"/>
            <a:ext cx="3031599" cy="984565"/>
          </a:xfrm>
          <a:prstGeom prst="rect">
            <a:avLst/>
          </a:prstGeom>
        </p:spPr>
        <p:txBody>
          <a:bodyPr wrap="none" anchor="ctr">
            <a:spAutoFit/>
          </a:bodyPr>
          <a:lstStyle/>
          <a:p>
            <a:pPr algn="ctr">
              <a:lnSpc>
                <a:spcPct val="150000"/>
              </a:lnSpc>
            </a:pPr>
            <a:r>
              <a:rPr lang="en-US" altLang="zh-CN" sz="4400" dirty="0">
                <a:solidFill>
                  <a:srgbClr val="53BAE9"/>
                </a:solidFill>
                <a:latin typeface="华文细黑" panose="02010600040101010101" pitchFamily="2" charset="-122"/>
                <a:ea typeface="华文细黑" panose="02010600040101010101" pitchFamily="2" charset="-122"/>
                <a:cs typeface="Segoe UI Light" panose="020B0502040204020203" pitchFamily="34" charset="0"/>
              </a:rPr>
              <a:t>CONTENTS</a:t>
            </a:r>
          </a:p>
        </p:txBody>
      </p:sp>
      <p:sp>
        <p:nvSpPr>
          <p:cNvPr id="31" name="矩形 30"/>
          <p:cNvSpPr/>
          <p:nvPr/>
        </p:nvSpPr>
        <p:spPr>
          <a:xfrm>
            <a:off x="287434" y="1787093"/>
            <a:ext cx="2642591" cy="3512712"/>
          </a:xfrm>
          <a:prstGeom prst="rect">
            <a:avLst/>
          </a:prstGeom>
          <a:solidFill>
            <a:srgbClr val="53B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ndParaRPr>
          </a:p>
        </p:txBody>
      </p:sp>
      <p:grpSp>
        <p:nvGrpSpPr>
          <p:cNvPr id="32" name="组合 31"/>
          <p:cNvGrpSpPr/>
          <p:nvPr/>
        </p:nvGrpSpPr>
        <p:grpSpPr>
          <a:xfrm>
            <a:off x="630750" y="2534844"/>
            <a:ext cx="1991251" cy="1928208"/>
            <a:chOff x="1355007" y="2615227"/>
            <a:chExt cx="1591541" cy="1541153"/>
          </a:xfrm>
        </p:grpSpPr>
        <p:sp>
          <p:nvSpPr>
            <p:cNvPr id="33" name="文本框 32"/>
            <p:cNvSpPr txBox="1"/>
            <p:nvPr/>
          </p:nvSpPr>
          <p:spPr>
            <a:xfrm>
              <a:off x="1622137" y="2615227"/>
              <a:ext cx="1057268" cy="1057781"/>
            </a:xfrm>
            <a:prstGeom prst="rect">
              <a:avLst/>
            </a:prstGeom>
            <a:noFill/>
          </p:spPr>
          <p:txBody>
            <a:bodyPr wrap="none" rtlCol="0" anchor="ctr">
              <a:spAutoFit/>
            </a:bodyPr>
            <a:lstStyle/>
            <a:p>
              <a:pPr algn="ctr"/>
              <a:r>
                <a:rPr lang="en-US" altLang="zh-CN" sz="8000" dirty="0" smtClean="0">
                  <a:solidFill>
                    <a:schemeClr val="bg1"/>
                  </a:solidFill>
                  <a:latin typeface="华文细黑" panose="02010600040101010101" pitchFamily="2" charset="-122"/>
                  <a:ea typeface="华文细黑" panose="02010600040101010101" pitchFamily="2" charset="-122"/>
                </a:rPr>
                <a:t>01</a:t>
              </a:r>
              <a:endParaRPr lang="zh-CN" altLang="en-US" sz="8000" dirty="0">
                <a:solidFill>
                  <a:schemeClr val="bg1"/>
                </a:solidFill>
                <a:latin typeface="华文细黑" panose="02010600040101010101" pitchFamily="2" charset="-122"/>
                <a:ea typeface="华文细黑" panose="02010600040101010101" pitchFamily="2" charset="-122"/>
              </a:endParaRPr>
            </a:p>
          </p:txBody>
        </p:sp>
        <p:sp>
          <p:nvSpPr>
            <p:cNvPr id="34" name="文本框 33"/>
            <p:cNvSpPr txBox="1"/>
            <p:nvPr/>
          </p:nvSpPr>
          <p:spPr>
            <a:xfrm>
              <a:off x="1355007" y="3836585"/>
              <a:ext cx="1591541" cy="319795"/>
            </a:xfrm>
            <a:prstGeom prst="rect">
              <a:avLst/>
            </a:prstGeom>
            <a:noFill/>
          </p:spPr>
          <p:txBody>
            <a:bodyPr wrap="none" rtlCol="0" anchor="ctr">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研究背景与意义</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7" name="矩形 36"/>
          <p:cNvSpPr/>
          <p:nvPr/>
        </p:nvSpPr>
        <p:spPr>
          <a:xfrm>
            <a:off x="3260470" y="1787093"/>
            <a:ext cx="2642591" cy="3512712"/>
          </a:xfrm>
          <a:prstGeom prst="rect">
            <a:avLst/>
          </a:prstGeom>
          <a:solidFill>
            <a:srgbClr val="53B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ndParaRPr>
          </a:p>
        </p:txBody>
      </p:sp>
      <p:sp>
        <p:nvSpPr>
          <p:cNvPr id="49" name="矩形 48"/>
          <p:cNvSpPr/>
          <p:nvPr/>
        </p:nvSpPr>
        <p:spPr>
          <a:xfrm>
            <a:off x="6233506" y="1787093"/>
            <a:ext cx="2642591" cy="3512712"/>
          </a:xfrm>
          <a:prstGeom prst="rect">
            <a:avLst/>
          </a:prstGeom>
          <a:solidFill>
            <a:srgbClr val="53B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ndParaRPr>
          </a:p>
        </p:txBody>
      </p:sp>
      <p:sp>
        <p:nvSpPr>
          <p:cNvPr id="61" name="矩形 60"/>
          <p:cNvSpPr/>
          <p:nvPr/>
        </p:nvSpPr>
        <p:spPr>
          <a:xfrm>
            <a:off x="9206542" y="1787093"/>
            <a:ext cx="2642591" cy="3512712"/>
          </a:xfrm>
          <a:prstGeom prst="rect">
            <a:avLst/>
          </a:prstGeom>
          <a:solidFill>
            <a:srgbClr val="53B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ndParaRPr>
          </a:p>
        </p:txBody>
      </p:sp>
      <p:grpSp>
        <p:nvGrpSpPr>
          <p:cNvPr id="25" name="组合 24"/>
          <p:cNvGrpSpPr/>
          <p:nvPr/>
        </p:nvGrpSpPr>
        <p:grpSpPr>
          <a:xfrm>
            <a:off x="3941778" y="2515063"/>
            <a:ext cx="1322797" cy="1928208"/>
            <a:chOff x="1622137" y="2615227"/>
            <a:chExt cx="1057268" cy="1541153"/>
          </a:xfrm>
        </p:grpSpPr>
        <p:sp>
          <p:nvSpPr>
            <p:cNvPr id="26" name="文本框 25"/>
            <p:cNvSpPr txBox="1"/>
            <p:nvPr/>
          </p:nvSpPr>
          <p:spPr>
            <a:xfrm>
              <a:off x="1622137" y="2615227"/>
              <a:ext cx="1057268" cy="1057781"/>
            </a:xfrm>
            <a:prstGeom prst="rect">
              <a:avLst/>
            </a:prstGeom>
            <a:noFill/>
          </p:spPr>
          <p:txBody>
            <a:bodyPr wrap="none" rtlCol="0" anchor="ctr">
              <a:spAutoFit/>
            </a:bodyPr>
            <a:lstStyle/>
            <a:p>
              <a:pPr algn="ctr"/>
              <a:r>
                <a:rPr lang="en-US" altLang="zh-CN" sz="8000" dirty="0" smtClean="0">
                  <a:solidFill>
                    <a:schemeClr val="bg1"/>
                  </a:solidFill>
                  <a:latin typeface="华文细黑" panose="02010600040101010101" pitchFamily="2" charset="-122"/>
                  <a:ea typeface="华文细黑" panose="02010600040101010101" pitchFamily="2" charset="-122"/>
                </a:rPr>
                <a:t>02</a:t>
              </a:r>
              <a:endParaRPr lang="zh-CN" altLang="en-US" sz="8000" dirty="0">
                <a:solidFill>
                  <a:schemeClr val="bg1"/>
                </a:solidFill>
                <a:latin typeface="华文细黑" panose="02010600040101010101" pitchFamily="2" charset="-122"/>
                <a:ea typeface="华文细黑" panose="02010600040101010101" pitchFamily="2" charset="-122"/>
              </a:endParaRPr>
            </a:p>
          </p:txBody>
        </p:sp>
        <p:sp>
          <p:nvSpPr>
            <p:cNvPr id="27" name="文本框 26"/>
            <p:cNvSpPr txBox="1"/>
            <p:nvPr/>
          </p:nvSpPr>
          <p:spPr>
            <a:xfrm>
              <a:off x="1666991" y="3836585"/>
              <a:ext cx="967583" cy="319795"/>
            </a:xfrm>
            <a:prstGeom prst="rect">
              <a:avLst/>
            </a:prstGeom>
            <a:noFill/>
          </p:spPr>
          <p:txBody>
            <a:bodyPr wrap="none" rtlCol="0" anchor="ctr">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研究</a:t>
              </a:r>
              <a:r>
                <a:rPr lang="zh-CN" altLang="en-US" sz="2000" b="1" dirty="0">
                  <a:solidFill>
                    <a:schemeClr val="bg1"/>
                  </a:solidFill>
                  <a:latin typeface="微软雅黑" panose="020B0503020204020204" pitchFamily="34" charset="-122"/>
                  <a:ea typeface="微软雅黑" panose="020B0503020204020204" pitchFamily="34" charset="-122"/>
                </a:rPr>
                <a:t>成果</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6876848" y="2515063"/>
            <a:ext cx="1322798" cy="1928208"/>
            <a:chOff x="1622136" y="2615227"/>
            <a:chExt cx="1057269" cy="1541153"/>
          </a:xfrm>
        </p:grpSpPr>
        <p:sp>
          <p:nvSpPr>
            <p:cNvPr id="30" name="文本框 29"/>
            <p:cNvSpPr txBox="1"/>
            <p:nvPr/>
          </p:nvSpPr>
          <p:spPr>
            <a:xfrm>
              <a:off x="1622136" y="2615227"/>
              <a:ext cx="1057269" cy="1057781"/>
            </a:xfrm>
            <a:prstGeom prst="rect">
              <a:avLst/>
            </a:prstGeom>
            <a:noFill/>
          </p:spPr>
          <p:txBody>
            <a:bodyPr wrap="none" rtlCol="0" anchor="ctr">
              <a:spAutoFit/>
            </a:bodyPr>
            <a:lstStyle/>
            <a:p>
              <a:pPr algn="ctr"/>
              <a:r>
                <a:rPr lang="en-US" altLang="zh-CN" sz="8000" dirty="0" smtClean="0">
                  <a:solidFill>
                    <a:schemeClr val="bg1"/>
                  </a:solidFill>
                  <a:latin typeface="华文细黑" panose="02010600040101010101" pitchFamily="2" charset="-122"/>
                  <a:ea typeface="华文细黑" panose="02010600040101010101" pitchFamily="2" charset="-122"/>
                </a:rPr>
                <a:t>03</a:t>
              </a:r>
              <a:endParaRPr lang="zh-CN" altLang="en-US" sz="8000" dirty="0">
                <a:solidFill>
                  <a:schemeClr val="bg1"/>
                </a:solidFill>
                <a:latin typeface="华文细黑" panose="02010600040101010101" pitchFamily="2" charset="-122"/>
                <a:ea typeface="华文细黑" panose="02010600040101010101" pitchFamily="2" charset="-122"/>
              </a:endParaRPr>
            </a:p>
          </p:txBody>
        </p:sp>
        <p:sp>
          <p:nvSpPr>
            <p:cNvPr id="36" name="文本框 35"/>
            <p:cNvSpPr txBox="1"/>
            <p:nvPr/>
          </p:nvSpPr>
          <p:spPr>
            <a:xfrm>
              <a:off x="1666987" y="3836585"/>
              <a:ext cx="967583" cy="319795"/>
            </a:xfrm>
            <a:prstGeom prst="rect">
              <a:avLst/>
            </a:prstGeom>
            <a:noFill/>
          </p:spPr>
          <p:txBody>
            <a:bodyPr wrap="none" rtlCol="0" anchor="ctr">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研究过程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9866440" y="2515063"/>
            <a:ext cx="1322799" cy="1928208"/>
            <a:chOff x="1622137" y="2615227"/>
            <a:chExt cx="1057269" cy="1541153"/>
          </a:xfrm>
        </p:grpSpPr>
        <p:sp>
          <p:nvSpPr>
            <p:cNvPr id="41" name="文本框 40"/>
            <p:cNvSpPr txBox="1"/>
            <p:nvPr/>
          </p:nvSpPr>
          <p:spPr>
            <a:xfrm>
              <a:off x="1622137" y="2615227"/>
              <a:ext cx="1057269" cy="1057781"/>
            </a:xfrm>
            <a:prstGeom prst="rect">
              <a:avLst/>
            </a:prstGeom>
            <a:noFill/>
          </p:spPr>
          <p:txBody>
            <a:bodyPr wrap="none" rtlCol="0" anchor="ctr">
              <a:spAutoFit/>
            </a:bodyPr>
            <a:lstStyle/>
            <a:p>
              <a:pPr algn="ctr"/>
              <a:r>
                <a:rPr lang="en-US" altLang="zh-CN" sz="8000" dirty="0" smtClean="0">
                  <a:solidFill>
                    <a:schemeClr val="bg1"/>
                  </a:solidFill>
                  <a:latin typeface="华文细黑" panose="02010600040101010101" pitchFamily="2" charset="-122"/>
                  <a:ea typeface="华文细黑" panose="02010600040101010101" pitchFamily="2" charset="-122"/>
                </a:rPr>
                <a:t>04</a:t>
              </a:r>
              <a:endParaRPr lang="zh-CN" altLang="en-US" sz="8000" dirty="0">
                <a:solidFill>
                  <a:schemeClr val="bg1"/>
                </a:solidFill>
                <a:latin typeface="华文细黑" panose="02010600040101010101" pitchFamily="2" charset="-122"/>
                <a:ea typeface="华文细黑" panose="02010600040101010101" pitchFamily="2" charset="-122"/>
              </a:endParaRPr>
            </a:p>
          </p:txBody>
        </p:sp>
        <p:sp>
          <p:nvSpPr>
            <p:cNvPr id="43" name="文本框 42"/>
            <p:cNvSpPr txBox="1"/>
            <p:nvPr/>
          </p:nvSpPr>
          <p:spPr>
            <a:xfrm>
              <a:off x="1666989" y="3836585"/>
              <a:ext cx="967583" cy="319795"/>
            </a:xfrm>
            <a:prstGeom prst="rect">
              <a:avLst/>
            </a:prstGeom>
            <a:noFill/>
          </p:spPr>
          <p:txBody>
            <a:bodyPr wrap="none" rtlCol="0" anchor="ctr">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毕设总结</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10993056"/>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smtClean="0">
                <a:solidFill>
                  <a:srgbClr val="53BAE9"/>
                </a:solidFill>
                <a:latin typeface="微软雅黑" panose="020B0503020204020204" pitchFamily="34" charset="-122"/>
                <a:ea typeface="微软雅黑" panose="020B0503020204020204" pitchFamily="34" charset="-122"/>
              </a:rPr>
              <a:t>水天线检测</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206" name="矩形 205"/>
          <p:cNvSpPr/>
          <p:nvPr/>
        </p:nvSpPr>
        <p:spPr>
          <a:xfrm>
            <a:off x="709683" y="1291584"/>
            <a:ext cx="2750024"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水天线</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044052" y="2087051"/>
            <a:ext cx="9867331" cy="1815882"/>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a:t>
            </a:r>
            <a:r>
              <a:rPr lang="zh-CN" altLang="zh-CN" sz="2800" dirty="0" smtClean="0">
                <a:latin typeface="微软雅黑" panose="020B0503020204020204" pitchFamily="34" charset="-122"/>
                <a:ea typeface="微软雅黑" panose="020B0503020204020204" pitchFamily="34" charset="-122"/>
              </a:rPr>
              <a:t>水天线是</a:t>
            </a:r>
            <a:r>
              <a:rPr lang="zh-CN" altLang="zh-CN" sz="2800" dirty="0">
                <a:latin typeface="微软雅黑" panose="020B0503020204020204" pitchFamily="34" charset="-122"/>
                <a:ea typeface="微软雅黑" panose="020B0503020204020204" pitchFamily="34" charset="-122"/>
              </a:rPr>
              <a:t>颜色梯度急剧变化的一条渐变线，其将</a:t>
            </a:r>
            <a:r>
              <a:rPr lang="zh-CN" altLang="zh-CN" sz="2800" dirty="0" smtClean="0">
                <a:latin typeface="微软雅黑" panose="020B0503020204020204" pitchFamily="34" charset="-122"/>
                <a:ea typeface="微软雅黑" panose="020B0503020204020204" pitchFamily="34" charset="-122"/>
              </a:rPr>
              <a:t>水面</a:t>
            </a:r>
            <a:r>
              <a:rPr lang="zh-CN" altLang="en-US" sz="2800" dirty="0" smtClean="0">
                <a:latin typeface="微软雅黑" panose="020B0503020204020204" pitchFamily="34" charset="-122"/>
                <a:ea typeface="微软雅黑" panose="020B0503020204020204" pitchFamily="34" charset="-122"/>
              </a:rPr>
              <a:t>、天空</a:t>
            </a:r>
            <a:r>
              <a:rPr lang="zh-CN" altLang="zh-CN" sz="2800" dirty="0" smtClean="0">
                <a:latin typeface="微软雅黑" panose="020B0503020204020204" pitchFamily="34" charset="-122"/>
                <a:ea typeface="微软雅黑" panose="020B0503020204020204" pitchFamily="34" charset="-122"/>
              </a:rPr>
              <a:t>和</a:t>
            </a:r>
            <a:r>
              <a:rPr lang="zh-CN" altLang="zh-CN" sz="2800" dirty="0">
                <a:latin typeface="微软雅黑" panose="020B0503020204020204" pitchFamily="34" charset="-122"/>
                <a:ea typeface="微软雅黑" panose="020B0503020204020204" pitchFamily="34" charset="-122"/>
              </a:rPr>
              <a:t>水岸进行较好地</a:t>
            </a:r>
            <a:r>
              <a:rPr lang="zh-CN" altLang="zh-CN" sz="2800" dirty="0" smtClean="0">
                <a:latin typeface="微软雅黑" panose="020B0503020204020204" pitchFamily="34" charset="-122"/>
                <a:ea typeface="微软雅黑" panose="020B0503020204020204" pitchFamily="34" charset="-122"/>
              </a:rPr>
              <a:t>分割</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r>
              <a:rPr lang="en-US" altLang="zh-CN" sz="2800" dirty="0" smtClean="0">
                <a:latin typeface="微软雅黑" panose="020B0503020204020204" pitchFamily="34" charset="-122"/>
                <a:ea typeface="微软雅黑" panose="020B0503020204020204" pitchFamily="34" charset="-122"/>
              </a:rPr>
              <a:t>      </a:t>
            </a:r>
            <a:r>
              <a:rPr lang="zh-CN" altLang="zh-CN" sz="2800" dirty="0" smtClean="0">
                <a:latin typeface="微软雅黑" panose="020B0503020204020204" pitchFamily="34" charset="-122"/>
                <a:ea typeface="微软雅黑" panose="020B0503020204020204" pitchFamily="34" charset="-122"/>
              </a:rPr>
              <a:t>较好</a:t>
            </a:r>
            <a:r>
              <a:rPr lang="zh-CN" altLang="zh-CN" sz="2800" dirty="0">
                <a:latin typeface="微软雅黑" panose="020B0503020204020204" pitchFamily="34" charset="-122"/>
                <a:ea typeface="微软雅黑" panose="020B0503020204020204" pitchFamily="34" charset="-122"/>
              </a:rPr>
              <a:t>的检测水天线</a:t>
            </a:r>
            <a:r>
              <a:rPr lang="zh-CN"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可以</a:t>
            </a:r>
            <a:r>
              <a:rPr lang="zh-CN" altLang="zh-CN" sz="2800" dirty="0" smtClean="0">
                <a:latin typeface="微软雅黑" panose="020B0503020204020204" pitchFamily="34" charset="-122"/>
                <a:ea typeface="微软雅黑" panose="020B0503020204020204" pitchFamily="34" charset="-122"/>
              </a:rPr>
              <a:t>降低</a:t>
            </a:r>
            <a:r>
              <a:rPr lang="zh-CN" altLang="zh-CN" sz="2800" dirty="0">
                <a:latin typeface="微软雅黑" panose="020B0503020204020204" pitchFamily="34" charset="-122"/>
                <a:ea typeface="微软雅黑" panose="020B0503020204020204" pitchFamily="34" charset="-122"/>
              </a:rPr>
              <a:t>水面环境</a:t>
            </a:r>
            <a:r>
              <a:rPr lang="zh-CN" altLang="zh-CN" sz="2800" dirty="0" smtClean="0">
                <a:latin typeface="微软雅黑" panose="020B0503020204020204" pitchFamily="34" charset="-122"/>
                <a:ea typeface="微软雅黑" panose="020B0503020204020204" pitchFamily="34" charset="-122"/>
              </a:rPr>
              <a:t>理解的</a:t>
            </a:r>
            <a:r>
              <a:rPr lang="zh-CN" altLang="zh-CN" sz="2800" dirty="0">
                <a:latin typeface="微软雅黑" panose="020B0503020204020204" pitchFamily="34" charset="-122"/>
                <a:ea typeface="微软雅黑" panose="020B0503020204020204" pitchFamily="34" charset="-122"/>
              </a:rPr>
              <a:t>运算量，进行精确</a:t>
            </a:r>
            <a:r>
              <a:rPr lang="zh-CN" altLang="zh-CN" sz="2800" dirty="0" smtClean="0">
                <a:latin typeface="微软雅黑" panose="020B0503020204020204" pitchFamily="34" charset="-122"/>
                <a:ea typeface="微软雅黑" panose="020B0503020204020204" pitchFamily="34" charset="-122"/>
              </a:rPr>
              <a:t>识别。</a:t>
            </a:r>
            <a:endParaRPr lang="zh-CN" altLang="en-US" sz="2800" dirty="0">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2"/>
          <a:stretch>
            <a:fillRect/>
          </a:stretch>
        </p:blipFill>
        <p:spPr>
          <a:xfrm>
            <a:off x="3690730" y="4247425"/>
            <a:ext cx="4170381" cy="2175224"/>
          </a:xfrm>
          <a:prstGeom prst="rect">
            <a:avLst/>
          </a:prstGeom>
        </p:spPr>
      </p:pic>
    </p:spTree>
    <p:extLst>
      <p:ext uri="{BB962C8B-B14F-4D97-AF65-F5344CB8AC3E}">
        <p14:creationId xmlns:p14="http://schemas.microsoft.com/office/powerpoint/2010/main" val="2670515596"/>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smtClean="0">
                <a:solidFill>
                  <a:srgbClr val="53BAE9"/>
                </a:solidFill>
                <a:latin typeface="微软雅黑" panose="020B0503020204020204" pitchFamily="34" charset="-122"/>
                <a:ea typeface="微软雅黑" panose="020B0503020204020204" pitchFamily="34" charset="-122"/>
              </a:rPr>
              <a:t>水天线检测</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206" name="矩形 205"/>
          <p:cNvSpPr/>
          <p:nvPr/>
        </p:nvSpPr>
        <p:spPr>
          <a:xfrm>
            <a:off x="709683" y="1291584"/>
            <a:ext cx="2750024"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水天线检测流程</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pic>
        <p:nvPicPr>
          <p:cNvPr id="15" name="图片 14" descr="C:\Users\gaojie chen\Downloads\水天线检测 (1).png"/>
          <p:cNvPicPr/>
          <p:nvPr/>
        </p:nvPicPr>
        <p:blipFill>
          <a:blip r:embed="rId2">
            <a:extLst>
              <a:ext uri="{28A0092B-C50C-407E-A947-70E740481C1C}">
                <a14:useLocalDpi xmlns:a14="http://schemas.microsoft.com/office/drawing/2010/main" val="0"/>
              </a:ext>
            </a:extLst>
          </a:blip>
          <a:srcRect/>
          <a:stretch>
            <a:fillRect/>
          </a:stretch>
        </p:blipFill>
        <p:spPr bwMode="auto">
          <a:xfrm>
            <a:off x="-493942" y="2198738"/>
            <a:ext cx="12888729" cy="3485553"/>
          </a:xfrm>
          <a:prstGeom prst="rect">
            <a:avLst/>
          </a:prstGeom>
          <a:noFill/>
          <a:ln>
            <a:noFill/>
          </a:ln>
        </p:spPr>
      </p:pic>
    </p:spTree>
    <p:extLst>
      <p:ext uri="{BB962C8B-B14F-4D97-AF65-F5344CB8AC3E}">
        <p14:creationId xmlns:p14="http://schemas.microsoft.com/office/powerpoint/2010/main" val="1658857042"/>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smtClean="0">
                <a:solidFill>
                  <a:srgbClr val="53BAE9"/>
                </a:solidFill>
                <a:latin typeface="微软雅黑" panose="020B0503020204020204" pitchFamily="34" charset="-122"/>
                <a:ea typeface="微软雅黑" panose="020B0503020204020204" pitchFamily="34" charset="-122"/>
              </a:rPr>
              <a:t>水天线检测</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206" name="矩形 205"/>
          <p:cNvSpPr/>
          <p:nvPr/>
        </p:nvSpPr>
        <p:spPr>
          <a:xfrm>
            <a:off x="709683" y="1291584"/>
            <a:ext cx="4360460" cy="461665"/>
          </a:xfrm>
          <a:prstGeom prst="rect">
            <a:avLst/>
          </a:prstGeom>
          <a:solidFill>
            <a:srgbClr val="53BAE9"/>
          </a:solidFill>
        </p:spPr>
        <p:txBody>
          <a:bodyPr wrap="square" anchor="ctr">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基于</a:t>
            </a:r>
            <a:r>
              <a:rPr lang="en-US" altLang="zh-CN" sz="2400" b="1" dirty="0">
                <a:solidFill>
                  <a:schemeClr val="bg1"/>
                </a:solidFill>
                <a:latin typeface="微软雅黑" panose="020B0503020204020204" pitchFamily="34" charset="-122"/>
                <a:ea typeface="微软雅黑" panose="020B0503020204020204" pitchFamily="34" charset="-122"/>
                <a:sym typeface="News Gothic MT" charset="0"/>
              </a:rPr>
              <a:t>Hough</a:t>
            </a: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变换的水天线检测</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911266" y="2610668"/>
            <a:ext cx="8191555" cy="3838592"/>
          </a:xfrm>
          <a:prstGeom prst="rect">
            <a:avLst/>
          </a:prstGeom>
        </p:spPr>
      </p:pic>
      <p:sp>
        <p:nvSpPr>
          <p:cNvPr id="16" name="矩形 15"/>
          <p:cNvSpPr/>
          <p:nvPr/>
        </p:nvSpPr>
        <p:spPr>
          <a:xfrm>
            <a:off x="709683" y="1951126"/>
            <a:ext cx="2856170" cy="461665"/>
          </a:xfrm>
          <a:prstGeom prst="rect">
            <a:avLst/>
          </a:prstGeom>
          <a:solidFill>
            <a:srgbClr val="53BAE9"/>
          </a:solidFill>
        </p:spPr>
        <p:txBody>
          <a:bodyPr wrap="square" anchor="ctr">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sym typeface="News Gothic MT" charset="0"/>
              </a:rPr>
              <a:t>Canny</a:t>
            </a: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边缘</a:t>
            </a: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检测</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9677885"/>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smtClean="0">
                <a:solidFill>
                  <a:srgbClr val="53BAE9"/>
                </a:solidFill>
                <a:latin typeface="微软雅黑" panose="020B0503020204020204" pitchFamily="34" charset="-122"/>
                <a:ea typeface="微软雅黑" panose="020B0503020204020204" pitchFamily="34" charset="-122"/>
              </a:rPr>
              <a:t>水天线检测</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206" name="矩形 205"/>
          <p:cNvSpPr/>
          <p:nvPr/>
        </p:nvSpPr>
        <p:spPr>
          <a:xfrm>
            <a:off x="709683" y="1291584"/>
            <a:ext cx="4360460" cy="461665"/>
          </a:xfrm>
          <a:prstGeom prst="rect">
            <a:avLst/>
          </a:prstGeom>
          <a:solidFill>
            <a:srgbClr val="53BAE9"/>
          </a:solidFill>
        </p:spPr>
        <p:txBody>
          <a:bodyPr wrap="square" anchor="ctr">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基于</a:t>
            </a:r>
            <a:r>
              <a:rPr lang="en-US" altLang="zh-CN" sz="2400" b="1" dirty="0">
                <a:solidFill>
                  <a:schemeClr val="bg1"/>
                </a:solidFill>
                <a:latin typeface="微软雅黑" panose="020B0503020204020204" pitchFamily="34" charset="-122"/>
                <a:ea typeface="微软雅黑" panose="020B0503020204020204" pitchFamily="34" charset="-122"/>
                <a:sym typeface="News Gothic MT" charset="0"/>
              </a:rPr>
              <a:t>Hough</a:t>
            </a: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变换的水天线检测</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4246586" y="2803549"/>
            <a:ext cx="7068772" cy="3385712"/>
          </a:xfrm>
          <a:prstGeom prst="rect">
            <a:avLst/>
          </a:prstGeom>
        </p:spPr>
      </p:pic>
      <p:sp>
        <p:nvSpPr>
          <p:cNvPr id="14" name="矩形 13"/>
          <p:cNvSpPr/>
          <p:nvPr/>
        </p:nvSpPr>
        <p:spPr>
          <a:xfrm>
            <a:off x="709683" y="1951126"/>
            <a:ext cx="2422478" cy="461665"/>
          </a:xfrm>
          <a:prstGeom prst="rect">
            <a:avLst/>
          </a:prstGeom>
          <a:solidFill>
            <a:srgbClr val="53BAE9"/>
          </a:solidFill>
        </p:spPr>
        <p:txBody>
          <a:bodyPr wrap="square" anchor="ctr">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sym typeface="News Gothic MT" charset="0"/>
              </a:rPr>
              <a:t>Hough</a:t>
            </a: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变换</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64048" y="3246583"/>
            <a:ext cx="3582538" cy="2585323"/>
          </a:xfrm>
          <a:prstGeom prst="rect">
            <a:avLst/>
          </a:prstGeom>
          <a:noFill/>
        </p:spPr>
        <p:txBody>
          <a:bodyPr wrap="square" rtlCol="0">
            <a:spAutoFit/>
          </a:bodyPr>
          <a:lstStyle/>
          <a:p>
            <a:r>
              <a:rPr lang="zh-CN" altLang="zh-CN" sz="2400" dirty="0">
                <a:latin typeface="微软雅黑" panose="020B0503020204020204" pitchFamily="34" charset="-122"/>
                <a:ea typeface="微软雅黑" panose="020B0503020204020204" pitchFamily="34" charset="-122"/>
              </a:rPr>
              <a:t>将获取的水面图像的边缘图进行霍夫变换，识别出图像中所含的直线，并获取图像中上下灰度变化最大且最长的直线判定为水天线。</a:t>
            </a:r>
          </a:p>
          <a:p>
            <a:endParaRPr lang="zh-CN" altLang="en-US" dirty="0"/>
          </a:p>
        </p:txBody>
      </p:sp>
    </p:spTree>
    <p:extLst>
      <p:ext uri="{BB962C8B-B14F-4D97-AF65-F5344CB8AC3E}">
        <p14:creationId xmlns:p14="http://schemas.microsoft.com/office/powerpoint/2010/main" val="1311646832"/>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smtClean="0">
                <a:solidFill>
                  <a:srgbClr val="53BAE9"/>
                </a:solidFill>
                <a:latin typeface="微软雅黑" panose="020B0503020204020204" pitchFamily="34" charset="-122"/>
                <a:ea typeface="微软雅黑" panose="020B0503020204020204" pitchFamily="34" charset="-122"/>
              </a:rPr>
              <a:t>水天线检测</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206" name="矩形 205"/>
          <p:cNvSpPr/>
          <p:nvPr/>
        </p:nvSpPr>
        <p:spPr>
          <a:xfrm>
            <a:off x="709683" y="1291584"/>
            <a:ext cx="4715302" cy="461665"/>
          </a:xfrm>
          <a:prstGeom prst="rect">
            <a:avLst/>
          </a:prstGeom>
          <a:solidFill>
            <a:srgbClr val="53BAE9"/>
          </a:solidFill>
        </p:spPr>
        <p:txBody>
          <a:bodyPr wrap="square" anchor="ctr">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基于改进边缘检测的水天线检测</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709683" y="1923152"/>
            <a:ext cx="4715302" cy="461665"/>
          </a:xfrm>
          <a:prstGeom prst="rect">
            <a:avLst/>
          </a:prstGeom>
          <a:solidFill>
            <a:srgbClr val="53BAE9"/>
          </a:solidFill>
        </p:spPr>
        <p:txBody>
          <a:bodyPr wrap="square" anchor="ctr">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基于</a:t>
            </a:r>
            <a:r>
              <a:rPr lang="en-US" altLang="zh-CN" sz="2400" b="1" dirty="0">
                <a:solidFill>
                  <a:schemeClr val="bg1"/>
                </a:solidFill>
                <a:latin typeface="微软雅黑" panose="020B0503020204020204" pitchFamily="34" charset="-122"/>
                <a:ea typeface="微软雅黑" panose="020B0503020204020204" pitchFamily="34" charset="-122"/>
                <a:sym typeface="News Gothic MT" charset="0"/>
              </a:rPr>
              <a:t>Sobel</a:t>
            </a: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算子灰度梯度</a:t>
            </a: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转换</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2"/>
          <a:srcRect r="56976" b="78825"/>
          <a:stretch/>
        </p:blipFill>
        <p:spPr>
          <a:xfrm>
            <a:off x="310985" y="2587942"/>
            <a:ext cx="4602209" cy="536498"/>
          </a:xfrm>
          <a:prstGeom prst="rect">
            <a:avLst/>
          </a:prstGeom>
        </p:spPr>
      </p:pic>
      <p:pic>
        <p:nvPicPr>
          <p:cNvPr id="5" name="图片 4"/>
          <p:cNvPicPr>
            <a:picLocks noChangeAspect="1"/>
          </p:cNvPicPr>
          <p:nvPr/>
        </p:nvPicPr>
        <p:blipFill>
          <a:blip r:embed="rId3"/>
          <a:stretch>
            <a:fillRect/>
          </a:stretch>
        </p:blipFill>
        <p:spPr>
          <a:xfrm>
            <a:off x="1688485" y="3327565"/>
            <a:ext cx="2144444" cy="1630094"/>
          </a:xfrm>
          <a:prstGeom prst="rect">
            <a:avLst/>
          </a:prstGeom>
        </p:spPr>
      </p:pic>
      <p:pic>
        <p:nvPicPr>
          <p:cNvPr id="6" name="图片 5"/>
          <p:cNvPicPr>
            <a:picLocks noChangeAspect="1"/>
          </p:cNvPicPr>
          <p:nvPr/>
        </p:nvPicPr>
        <p:blipFill>
          <a:blip r:embed="rId4"/>
          <a:stretch>
            <a:fillRect/>
          </a:stretch>
        </p:blipFill>
        <p:spPr>
          <a:xfrm>
            <a:off x="5530257" y="1291584"/>
            <a:ext cx="5906567" cy="3869820"/>
          </a:xfrm>
          <a:prstGeom prst="rect">
            <a:avLst/>
          </a:prstGeom>
        </p:spPr>
      </p:pic>
      <p:sp>
        <p:nvSpPr>
          <p:cNvPr id="7" name="文本框 6"/>
          <p:cNvSpPr txBox="1"/>
          <p:nvPr/>
        </p:nvSpPr>
        <p:spPr>
          <a:xfrm>
            <a:off x="2279175" y="5439209"/>
            <a:ext cx="7670042" cy="1292662"/>
          </a:xfrm>
          <a:prstGeom prst="rect">
            <a:avLst/>
          </a:prstGeom>
          <a:noFill/>
        </p:spPr>
        <p:txBody>
          <a:bodyPr wrap="square" rtlCol="0">
            <a:spAutoFit/>
          </a:bodyPr>
          <a:lstStyle/>
          <a:p>
            <a:r>
              <a:rPr lang="zh-CN" altLang="zh-CN" sz="2000" dirty="0">
                <a:latin typeface="微软雅黑" panose="020B0503020204020204" pitchFamily="34" charset="-122"/>
                <a:ea typeface="微软雅黑" panose="020B0503020204020204" pitchFamily="34" charset="-122"/>
              </a:rPr>
              <a:t>由于天空灰度值大，水岸灰度值小，灰度梯度转化后</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天岸边缘线是条灰度值极小的黑线，同理可得由于水岸灰度值小，水面灰度值高，灰度梯度转化后</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水天边缘线是条灰度值极大的白线。</a:t>
            </a:r>
          </a:p>
          <a:p>
            <a:endParaRPr lang="zh-CN" altLang="en-US" dirty="0"/>
          </a:p>
        </p:txBody>
      </p:sp>
    </p:spTree>
    <p:extLst>
      <p:ext uri="{BB962C8B-B14F-4D97-AF65-F5344CB8AC3E}">
        <p14:creationId xmlns:p14="http://schemas.microsoft.com/office/powerpoint/2010/main" val="1578812725"/>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smtClean="0">
                <a:solidFill>
                  <a:srgbClr val="53BAE9"/>
                </a:solidFill>
                <a:latin typeface="微软雅黑" panose="020B0503020204020204" pitchFamily="34" charset="-122"/>
                <a:ea typeface="微软雅黑" panose="020B0503020204020204" pitchFamily="34" charset="-122"/>
              </a:rPr>
              <a:t>水天线检测</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206" name="矩形 205"/>
          <p:cNvSpPr/>
          <p:nvPr/>
        </p:nvSpPr>
        <p:spPr>
          <a:xfrm>
            <a:off x="709683" y="1291584"/>
            <a:ext cx="4715302" cy="461665"/>
          </a:xfrm>
          <a:prstGeom prst="rect">
            <a:avLst/>
          </a:prstGeom>
          <a:solidFill>
            <a:srgbClr val="53BAE9"/>
          </a:solidFill>
        </p:spPr>
        <p:txBody>
          <a:bodyPr wrap="square" anchor="ctr">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基于改进边缘检测的水天线检测</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709683" y="1923152"/>
            <a:ext cx="3070747" cy="461665"/>
          </a:xfrm>
          <a:prstGeom prst="rect">
            <a:avLst/>
          </a:prstGeom>
          <a:solidFill>
            <a:srgbClr val="53BAE9"/>
          </a:solidFill>
        </p:spPr>
        <p:txBody>
          <a:bodyPr wrap="square" anchor="ctr">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水天线</a:t>
            </a: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检测</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98142" y="2554720"/>
            <a:ext cx="5274861" cy="1938992"/>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在进行水面图像的灰度梯度转换后，</a:t>
            </a:r>
            <a:r>
              <a:rPr lang="zh-CN" altLang="en-US" sz="2000" b="1" dirty="0" smtClean="0">
                <a:latin typeface="微软雅黑" panose="020B0503020204020204" pitchFamily="34" charset="-122"/>
                <a:ea typeface="微软雅黑" panose="020B0503020204020204" pitchFamily="34" charset="-122"/>
              </a:rPr>
              <a:t>对灰度梯度转化后的图像进行列分区</a:t>
            </a:r>
            <a:r>
              <a:rPr lang="zh-CN" altLang="en-US" sz="2000" dirty="0" smtClean="0">
                <a:latin typeface="微软雅黑" panose="020B0503020204020204" pitchFamily="34" charset="-122"/>
                <a:ea typeface="微软雅黑" panose="020B0503020204020204" pitchFamily="34" charset="-122"/>
              </a:rPr>
              <a:t>，每个分区从上至下进行行像素的像素值的灰度和。</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获取</a:t>
            </a:r>
            <a:r>
              <a:rPr lang="zh-CN" altLang="en-US" sz="2000" dirty="0">
                <a:latin typeface="微软雅黑" panose="020B0503020204020204" pitchFamily="34" charset="-122"/>
                <a:ea typeface="微软雅黑" panose="020B0503020204020204" pitchFamily="34" charset="-122"/>
              </a:rPr>
              <a:t>每个列区域的</a:t>
            </a:r>
            <a:r>
              <a:rPr lang="zh-CN" altLang="en-US" sz="2000" b="1" dirty="0">
                <a:latin typeface="微软雅黑" panose="020B0503020204020204" pitchFamily="34" charset="-122"/>
                <a:ea typeface="微软雅黑" panose="020B0503020204020204" pitchFamily="34" charset="-122"/>
              </a:rPr>
              <a:t>行像素灰度值和的最大行和行像素灰度值和的最小行</a:t>
            </a:r>
            <a:r>
              <a:rPr lang="zh-CN" altLang="en-US" sz="2000" dirty="0">
                <a:latin typeface="微软雅黑" panose="020B0503020204020204" pitchFamily="34" charset="-122"/>
                <a:ea typeface="微软雅黑" panose="020B0503020204020204" pitchFamily="34" charset="-122"/>
              </a:rPr>
              <a:t>，即分别为初步确定的水天线中的天岸线和岸水线上的位置点。</a:t>
            </a:r>
            <a:endParaRPr lang="zh-CN" altLang="en-US" dirty="0"/>
          </a:p>
        </p:txBody>
      </p:sp>
      <p:pic>
        <p:nvPicPr>
          <p:cNvPr id="2" name="图片 1"/>
          <p:cNvPicPr>
            <a:picLocks noChangeAspect="1"/>
          </p:cNvPicPr>
          <p:nvPr/>
        </p:nvPicPr>
        <p:blipFill>
          <a:blip r:embed="rId3"/>
          <a:stretch>
            <a:fillRect/>
          </a:stretch>
        </p:blipFill>
        <p:spPr>
          <a:xfrm>
            <a:off x="6114196" y="2506508"/>
            <a:ext cx="5224675" cy="3307165"/>
          </a:xfrm>
          <a:prstGeom prst="rect">
            <a:avLst/>
          </a:prstGeom>
        </p:spPr>
      </p:pic>
      <p:sp>
        <p:nvSpPr>
          <p:cNvPr id="3" name="Rectangle 2"/>
          <p:cNvSpPr>
            <a:spLocks noChangeArrowheads="1"/>
          </p:cNvSpPr>
          <p:nvPr/>
        </p:nvSpPr>
        <p:spPr bwMode="auto">
          <a:xfrm>
            <a:off x="922583" y="388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3426753657"/>
              </p:ext>
            </p:extLst>
          </p:nvPr>
        </p:nvGraphicFramePr>
        <p:xfrm>
          <a:off x="1357860" y="4886006"/>
          <a:ext cx="3158179" cy="818354"/>
        </p:xfrm>
        <a:graphic>
          <a:graphicData uri="http://schemas.openxmlformats.org/presentationml/2006/ole">
            <mc:AlternateContent xmlns:mc="http://schemas.openxmlformats.org/markup-compatibility/2006">
              <mc:Choice xmlns:v="urn:schemas-microsoft-com:vml" Requires="v">
                <p:oleObj spid="_x0000_s3081" name="Equation" r:id="rId4" imgW="1930400" imgH="444500" progId="Equation.DSMT4">
                  <p:embed/>
                </p:oleObj>
              </mc:Choice>
              <mc:Fallback>
                <p:oleObj name="Equation" r:id="rId4" imgW="1930400" imgH="4445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7860" y="4886006"/>
                        <a:ext cx="3158179" cy="818354"/>
                      </a:xfrm>
                      <a:prstGeom prst="rect">
                        <a:avLst/>
                      </a:prstGeom>
                      <a:noFill/>
                    </p:spPr>
                  </p:pic>
                </p:oleObj>
              </mc:Fallback>
            </mc:AlternateContent>
          </a:graphicData>
        </a:graphic>
      </p:graphicFrame>
    </p:spTree>
    <p:extLst>
      <p:ext uri="{BB962C8B-B14F-4D97-AF65-F5344CB8AC3E}">
        <p14:creationId xmlns:p14="http://schemas.microsoft.com/office/powerpoint/2010/main" val="2263833905"/>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smtClean="0">
                <a:solidFill>
                  <a:srgbClr val="53BAE9"/>
                </a:solidFill>
                <a:latin typeface="微软雅黑" panose="020B0503020204020204" pitchFamily="34" charset="-122"/>
                <a:ea typeface="微软雅黑" panose="020B0503020204020204" pitchFamily="34" charset="-122"/>
              </a:rPr>
              <a:t>水天线检测</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206" name="矩形 205"/>
          <p:cNvSpPr/>
          <p:nvPr/>
        </p:nvSpPr>
        <p:spPr>
          <a:xfrm>
            <a:off x="709683" y="1291584"/>
            <a:ext cx="4715302" cy="461665"/>
          </a:xfrm>
          <a:prstGeom prst="rect">
            <a:avLst/>
          </a:prstGeom>
          <a:solidFill>
            <a:srgbClr val="53BAE9"/>
          </a:solidFill>
        </p:spPr>
        <p:txBody>
          <a:bodyPr wrap="square" anchor="ctr">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基于改进边缘检测的水天线检测</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709683" y="1923152"/>
            <a:ext cx="3070747" cy="461665"/>
          </a:xfrm>
          <a:prstGeom prst="rect">
            <a:avLst/>
          </a:prstGeom>
          <a:solidFill>
            <a:srgbClr val="53BAE9"/>
          </a:solidFill>
        </p:spPr>
        <p:txBody>
          <a:bodyPr wrap="square" anchor="ctr">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水</a:t>
            </a: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天线校正</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23330" y="2468668"/>
            <a:ext cx="5868211" cy="3785652"/>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水天线校正规则：</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）设定阈值判定突变峰值为误识别点，</a:t>
            </a:r>
            <a:r>
              <a:rPr lang="zh-CN" altLang="en-US" sz="2000" dirty="0">
                <a:latin typeface="微软雅黑" panose="020B0503020204020204" pitchFamily="34" charset="-122"/>
                <a:ea typeface="微软雅黑" panose="020B0503020204020204" pitchFamily="34" charset="-122"/>
              </a:rPr>
              <a:t>获取误识别点的邻点的均值，作为该点的新的纵坐标值。</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设定</a:t>
            </a:r>
            <a:r>
              <a:rPr lang="zh-CN" altLang="en-US" sz="2000" dirty="0" smtClean="0">
                <a:latin typeface="微软雅黑" panose="020B0503020204020204" pitchFamily="34" charset="-122"/>
                <a:ea typeface="微软雅黑" panose="020B0503020204020204" pitchFamily="34" charset="-122"/>
              </a:rPr>
              <a:t>阈值判定连续的突变值为误识别线段，若</a:t>
            </a:r>
            <a:r>
              <a:rPr lang="zh-CN" altLang="en-US" sz="2000" dirty="0">
                <a:latin typeface="微软雅黑" panose="020B0503020204020204" pitchFamily="34" charset="-122"/>
                <a:ea typeface="微软雅黑" panose="020B0503020204020204" pitchFamily="34" charset="-122"/>
              </a:rPr>
              <a:t>两个点距离小于设定的阈值，则将两点间的线段的纵坐标值转变为线段两边的水天线直线拟合的</a:t>
            </a:r>
            <a:r>
              <a:rPr lang="zh-CN" altLang="en-US" sz="2000" dirty="0" smtClean="0">
                <a:latin typeface="微软雅黑" panose="020B0503020204020204" pitchFamily="34" charset="-122"/>
                <a:ea typeface="微软雅黑" panose="020B0503020204020204" pitchFamily="34" charset="-122"/>
              </a:rPr>
              <a:t>值。</a:t>
            </a:r>
            <a:r>
              <a:rPr lang="zh-CN" altLang="en-US" sz="2000" b="1" dirty="0" smtClean="0">
                <a:latin typeface="微软雅黑" panose="020B0503020204020204" pitchFamily="34" charset="-122"/>
                <a:ea typeface="微软雅黑" panose="020B0503020204020204" pitchFamily="34" charset="-122"/>
              </a:rPr>
              <a:t>消除误识别点，进行</a:t>
            </a:r>
            <a:r>
              <a:rPr lang="zh-CN" altLang="en-US" sz="2000" b="1" dirty="0">
                <a:latin typeface="微软雅黑" panose="020B0503020204020204" pitchFamily="34" charset="-122"/>
                <a:ea typeface="微软雅黑" panose="020B0503020204020204" pitchFamily="34" charset="-122"/>
              </a:rPr>
              <a:t>直线拟合连接，获取最终的水天线。</a:t>
            </a:r>
          </a:p>
        </p:txBody>
      </p:sp>
      <p:pic>
        <p:nvPicPr>
          <p:cNvPr id="2" name="图片 1"/>
          <p:cNvPicPr>
            <a:picLocks noChangeAspect="1"/>
          </p:cNvPicPr>
          <p:nvPr/>
        </p:nvPicPr>
        <p:blipFill>
          <a:blip r:embed="rId2"/>
          <a:stretch>
            <a:fillRect/>
          </a:stretch>
        </p:blipFill>
        <p:spPr>
          <a:xfrm>
            <a:off x="6591541" y="2382132"/>
            <a:ext cx="5224675" cy="3307165"/>
          </a:xfrm>
          <a:prstGeom prst="rect">
            <a:avLst/>
          </a:prstGeom>
        </p:spPr>
      </p:pic>
      <p:sp>
        <p:nvSpPr>
          <p:cNvPr id="3" name="Rectangle 2"/>
          <p:cNvSpPr>
            <a:spLocks noChangeArrowheads="1"/>
          </p:cNvSpPr>
          <p:nvPr/>
        </p:nvSpPr>
        <p:spPr bwMode="auto">
          <a:xfrm>
            <a:off x="922583" y="388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541553751"/>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73117" y="2825087"/>
            <a:ext cx="8682158" cy="3928322"/>
          </a:xfrm>
          <a:prstGeom prst="rect">
            <a:avLst/>
          </a:prstGeom>
        </p:spPr>
      </p:pic>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smtClean="0">
                <a:solidFill>
                  <a:srgbClr val="53BAE9"/>
                </a:solidFill>
                <a:latin typeface="微软雅黑" panose="020B0503020204020204" pitchFamily="34" charset="-122"/>
                <a:ea typeface="微软雅黑" panose="020B0503020204020204" pitchFamily="34" charset="-122"/>
              </a:rPr>
              <a:t>水天线检测</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206" name="矩形 205"/>
          <p:cNvSpPr/>
          <p:nvPr/>
        </p:nvSpPr>
        <p:spPr>
          <a:xfrm>
            <a:off x="709683" y="964037"/>
            <a:ext cx="4715302"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水</a:t>
            </a: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天线</a:t>
            </a: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检测方法比较</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09683" y="1485481"/>
            <a:ext cx="10658903" cy="961289"/>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对实验结果分析，基于改进边缘检测的水天线</a:t>
            </a:r>
            <a:r>
              <a:rPr lang="zh-CN" altLang="en-US" sz="2000" dirty="0" smtClean="0">
                <a:latin typeface="微软雅黑" panose="020B0503020204020204" pitchFamily="34" charset="-122"/>
                <a:ea typeface="微软雅黑" panose="020B0503020204020204" pitchFamily="34" charset="-122"/>
              </a:rPr>
              <a:t>检测</a:t>
            </a:r>
            <a:r>
              <a:rPr lang="zh-CN" altLang="en-US" sz="2000" b="1" dirty="0" smtClean="0">
                <a:latin typeface="微软雅黑" panose="020B0503020204020204" pitchFamily="34" charset="-122"/>
                <a:ea typeface="微软雅黑" panose="020B0503020204020204" pitchFamily="34" charset="-122"/>
              </a:rPr>
              <a:t>有着</a:t>
            </a:r>
            <a:r>
              <a:rPr lang="zh-CN" altLang="en-US" sz="2000" b="1" dirty="0">
                <a:latin typeface="微软雅黑" panose="020B0503020204020204" pitchFamily="34" charset="-122"/>
                <a:ea typeface="微软雅黑" panose="020B0503020204020204" pitchFamily="34" charset="-122"/>
              </a:rPr>
              <a:t>更大的适应范围，并可较好地进行区域分割，为下一步背景区域识别打下基础，且分割精度较高，水面、水岸、天空划分的十分精确</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5122856"/>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基于区域分割的背景理解</a:t>
            </a:r>
          </a:p>
        </p:txBody>
      </p:sp>
      <p:sp>
        <p:nvSpPr>
          <p:cNvPr id="206" name="矩形 205"/>
          <p:cNvSpPr/>
          <p:nvPr/>
        </p:nvSpPr>
        <p:spPr>
          <a:xfrm>
            <a:off x="709683" y="1291584"/>
            <a:ext cx="3016156"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背景理解</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61915" y="1970525"/>
            <a:ext cx="6776115" cy="4708981"/>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可见光</a:t>
            </a:r>
            <a:r>
              <a:rPr lang="zh-CN" altLang="en-US" sz="2000" dirty="0">
                <a:latin typeface="微软雅黑" panose="020B0503020204020204" pitchFamily="34" charset="-122"/>
                <a:ea typeface="微软雅黑" panose="020B0503020204020204" pitchFamily="34" charset="-122"/>
              </a:rPr>
              <a:t>的水面环境图像一般分为三个</a:t>
            </a:r>
            <a:r>
              <a:rPr lang="zh-CN" altLang="en-US" sz="2000" dirty="0" smtClean="0">
                <a:latin typeface="微软雅黑" panose="020B0503020204020204" pitchFamily="34" charset="-122"/>
                <a:ea typeface="微软雅黑" panose="020B0503020204020204" pitchFamily="34" charset="-122"/>
              </a:rPr>
              <a:t>区域：</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）天空区域</a:t>
            </a:r>
            <a:endParaRPr lang="en-US" altLang="zh-CN" sz="2000" b="1" dirty="0" smtClean="0">
              <a:latin typeface="微软雅黑" panose="020B0503020204020204" pitchFamily="34" charset="-122"/>
              <a:ea typeface="微软雅黑" panose="020B0503020204020204" pitchFamily="34" charset="-122"/>
            </a:endParaRPr>
          </a:p>
          <a:p>
            <a:pPr>
              <a:lnSpc>
                <a:spcPct val="150000"/>
              </a:lnSpc>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）水岸区域</a:t>
            </a:r>
            <a:endParaRPr lang="en-US" altLang="zh-CN" sz="2000" b="1" dirty="0" smtClean="0">
              <a:latin typeface="微软雅黑" panose="020B0503020204020204" pitchFamily="34" charset="-122"/>
              <a:ea typeface="微软雅黑" panose="020B0503020204020204" pitchFamily="34" charset="-122"/>
            </a:endParaRPr>
          </a:p>
          <a:p>
            <a:pPr>
              <a:lnSpc>
                <a:spcPct val="150000"/>
              </a:lnSpc>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）水面区域</a:t>
            </a:r>
            <a:endParaRPr lang="en-US" altLang="zh-CN" sz="2000" b="1" dirty="0" smtClean="0">
              <a:latin typeface="微软雅黑" panose="020B0503020204020204" pitchFamily="34" charset="-122"/>
              <a:ea typeface="微软雅黑" panose="020B0503020204020204" pitchFamily="34" charset="-122"/>
            </a:endParaRPr>
          </a:p>
          <a:p>
            <a:pPr>
              <a:lnSpc>
                <a:spcPct val="150000"/>
              </a:lnSpc>
            </a:pPr>
            <a:r>
              <a:rPr lang="zh-CN" altLang="en-US" sz="2000" dirty="0" smtClean="0">
                <a:latin typeface="微软雅黑" panose="020B0503020204020204" pitchFamily="34" charset="-122"/>
                <a:ea typeface="微软雅黑" panose="020B0503020204020204" pitchFamily="34" charset="-122"/>
              </a:rPr>
              <a:t>背景理解可以</a:t>
            </a:r>
            <a:r>
              <a:rPr lang="zh-CN" altLang="en-US" sz="2000" b="1" dirty="0">
                <a:latin typeface="微软雅黑" panose="020B0503020204020204" pitchFamily="34" charset="-122"/>
                <a:ea typeface="微软雅黑" panose="020B0503020204020204" pitchFamily="34" charset="-122"/>
              </a:rPr>
              <a:t>缩小水面目标识别的检测方位</a:t>
            </a:r>
            <a:r>
              <a:rPr lang="zh-CN" altLang="en-US" sz="2000" dirty="0">
                <a:latin typeface="微软雅黑" panose="020B0503020204020204" pitchFamily="34" charset="-122"/>
                <a:ea typeface="微软雅黑" panose="020B0503020204020204" pitchFamily="34" charset="-122"/>
              </a:rPr>
              <a:t>，减少识别的计算量和算法复杂度，并</a:t>
            </a:r>
            <a:r>
              <a:rPr lang="zh-CN" altLang="en-US" sz="2000" b="1" dirty="0">
                <a:latin typeface="微软雅黑" panose="020B0503020204020204" pitchFamily="34" charset="-122"/>
                <a:ea typeface="微软雅黑" panose="020B0503020204020204" pitchFamily="34" charset="-122"/>
              </a:rPr>
              <a:t>获取图像中的天空和水岸区域分布信息</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50000"/>
              </a:lnSpc>
            </a:pPr>
            <a:r>
              <a:rPr lang="zh-CN" altLang="en-US" sz="2000" dirty="0" smtClean="0">
                <a:latin typeface="微软雅黑" panose="020B0503020204020204" pitchFamily="34" charset="-122"/>
                <a:ea typeface="微软雅黑" panose="020B0503020204020204" pitchFamily="34" charset="-122"/>
              </a:rPr>
              <a:t>本文</a:t>
            </a:r>
            <a:r>
              <a:rPr lang="zh-CN" altLang="en-US" sz="2000" dirty="0">
                <a:latin typeface="微软雅黑" panose="020B0503020204020204" pitchFamily="34" charset="-122"/>
                <a:ea typeface="微软雅黑" panose="020B0503020204020204" pitchFamily="34" charset="-122"/>
              </a:rPr>
              <a:t>使用基于区域分割的背景理解算法，</a:t>
            </a:r>
            <a:r>
              <a:rPr lang="zh-CN" altLang="en-US" sz="2000" dirty="0" smtClean="0">
                <a:latin typeface="微软雅黑" panose="020B0503020204020204" pitchFamily="34" charset="-122"/>
                <a:ea typeface="微软雅黑" panose="020B0503020204020204" pitchFamily="34" charset="-122"/>
              </a:rPr>
              <a:t>通过颜色特征和纹理特征，</a:t>
            </a:r>
            <a:r>
              <a:rPr lang="zh-CN" altLang="en-US" sz="2000" dirty="0">
                <a:latin typeface="微软雅黑" panose="020B0503020204020204" pitchFamily="34" charset="-122"/>
                <a:ea typeface="微软雅黑" panose="020B0503020204020204" pitchFamily="34" charset="-122"/>
              </a:rPr>
              <a:t>并</a:t>
            </a:r>
            <a:r>
              <a:rPr lang="zh-CN" altLang="en-US" sz="2000" dirty="0" smtClean="0">
                <a:latin typeface="微软雅黑" panose="020B0503020204020204" pitchFamily="34" charset="-122"/>
                <a:ea typeface="微软雅黑" panose="020B0503020204020204" pitchFamily="34" charset="-122"/>
              </a:rPr>
              <a:t>结合位置信息进行</a:t>
            </a:r>
            <a:r>
              <a:rPr lang="zh-CN" altLang="en-US" sz="2000" dirty="0">
                <a:latin typeface="微软雅黑" panose="020B0503020204020204" pitchFamily="34" charset="-122"/>
                <a:ea typeface="微软雅黑" panose="020B0503020204020204" pitchFamily="34" charset="-122"/>
              </a:rPr>
              <a:t>背景</a:t>
            </a:r>
            <a:r>
              <a:rPr lang="zh-CN" altLang="en-US" sz="2000" dirty="0" smtClean="0">
                <a:latin typeface="微软雅黑" panose="020B0503020204020204" pitchFamily="34" charset="-122"/>
                <a:ea typeface="微软雅黑" panose="020B0503020204020204" pitchFamily="34" charset="-122"/>
              </a:rPr>
              <a:t>理解，算法复杂度低，实用价值大。</a:t>
            </a:r>
            <a:endParaRPr lang="zh-CN" altLang="en-US" sz="2000" dirty="0">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922583" y="388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7" name="图片 16"/>
          <p:cNvPicPr>
            <a:picLocks noChangeAspect="1"/>
          </p:cNvPicPr>
          <p:nvPr/>
        </p:nvPicPr>
        <p:blipFill>
          <a:blip r:embed="rId2"/>
          <a:stretch>
            <a:fillRect/>
          </a:stretch>
        </p:blipFill>
        <p:spPr>
          <a:xfrm>
            <a:off x="7641757" y="1363197"/>
            <a:ext cx="4170381" cy="2175224"/>
          </a:xfrm>
          <a:prstGeom prst="rect">
            <a:avLst/>
          </a:prstGeom>
        </p:spPr>
      </p:pic>
      <p:pic>
        <p:nvPicPr>
          <p:cNvPr id="4" name="图片 3"/>
          <p:cNvPicPr>
            <a:picLocks noChangeAspect="1"/>
          </p:cNvPicPr>
          <p:nvPr/>
        </p:nvPicPr>
        <p:blipFill>
          <a:blip r:embed="rId3"/>
          <a:stretch>
            <a:fillRect/>
          </a:stretch>
        </p:blipFill>
        <p:spPr>
          <a:xfrm>
            <a:off x="7663076" y="3989554"/>
            <a:ext cx="4149062" cy="2323812"/>
          </a:xfrm>
          <a:prstGeom prst="rect">
            <a:avLst/>
          </a:prstGeom>
        </p:spPr>
      </p:pic>
    </p:spTree>
    <p:extLst>
      <p:ext uri="{BB962C8B-B14F-4D97-AF65-F5344CB8AC3E}">
        <p14:creationId xmlns:p14="http://schemas.microsoft.com/office/powerpoint/2010/main" val="4138887108"/>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基于区域分割的背景理解</a:t>
            </a:r>
          </a:p>
        </p:txBody>
      </p:sp>
      <p:sp>
        <p:nvSpPr>
          <p:cNvPr id="206" name="矩形 205"/>
          <p:cNvSpPr/>
          <p:nvPr/>
        </p:nvSpPr>
        <p:spPr>
          <a:xfrm>
            <a:off x="709682" y="1291584"/>
            <a:ext cx="4196687" cy="461665"/>
          </a:xfrm>
          <a:prstGeom prst="rect">
            <a:avLst/>
          </a:prstGeom>
          <a:solidFill>
            <a:srgbClr val="53BAE9"/>
          </a:solidFill>
        </p:spPr>
        <p:txBody>
          <a:bodyPr wrap="square" anchor="ctr">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基于区域分割的背景理解流程</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922583" y="388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8" name="图片 17" descr="C:\Users\gaojie chen\Downloads\背景的区域分割 (1).png"/>
          <p:cNvPicPr/>
          <p:nvPr/>
        </p:nvPicPr>
        <p:blipFill>
          <a:blip r:embed="rId2">
            <a:extLst>
              <a:ext uri="{28A0092B-C50C-407E-A947-70E740481C1C}">
                <a14:useLocalDpi xmlns:a14="http://schemas.microsoft.com/office/drawing/2010/main" val="0"/>
              </a:ext>
            </a:extLst>
          </a:blip>
          <a:srcRect/>
          <a:stretch>
            <a:fillRect/>
          </a:stretch>
        </p:blipFill>
        <p:spPr bwMode="auto">
          <a:xfrm>
            <a:off x="1115443" y="2279951"/>
            <a:ext cx="9800698" cy="3204045"/>
          </a:xfrm>
          <a:prstGeom prst="rect">
            <a:avLst/>
          </a:prstGeom>
          <a:noFill/>
          <a:ln>
            <a:noFill/>
          </a:ln>
        </p:spPr>
      </p:pic>
    </p:spTree>
    <p:extLst>
      <p:ext uri="{BB962C8B-B14F-4D97-AF65-F5344CB8AC3E}">
        <p14:creationId xmlns:p14="http://schemas.microsoft.com/office/powerpoint/2010/main" val="108249097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3BAE9"/>
        </a:solidFill>
        <a:effectLst/>
      </p:bgPr>
    </p:bg>
    <p:spTree>
      <p:nvGrpSpPr>
        <p:cNvPr id="1" name=""/>
        <p:cNvGrpSpPr/>
        <p:nvPr/>
      </p:nvGrpSpPr>
      <p:grpSpPr>
        <a:xfrm>
          <a:off x="0" y="0"/>
          <a:ext cx="0" cy="0"/>
          <a:chOff x="0" y="0"/>
          <a:chExt cx="0" cy="0"/>
        </a:xfrm>
      </p:grpSpPr>
      <p:sp>
        <p:nvSpPr>
          <p:cNvPr id="4" name="椭圆 3"/>
          <p:cNvSpPr/>
          <p:nvPr/>
        </p:nvSpPr>
        <p:spPr>
          <a:xfrm rot="10800000">
            <a:off x="2551641" y="2626640"/>
            <a:ext cx="267237" cy="267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rot="10800000">
            <a:off x="1913518" y="2660045"/>
            <a:ext cx="200428" cy="2004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0800000">
            <a:off x="1342205" y="2693449"/>
            <a:ext cx="133619" cy="13361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0800000">
            <a:off x="837701" y="2726854"/>
            <a:ext cx="66809" cy="66809"/>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9373122" y="2626641"/>
            <a:ext cx="267237" cy="267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78054" y="2660046"/>
            <a:ext cx="200428" cy="2004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0716176" y="2693450"/>
            <a:ext cx="133619" cy="13361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287490" y="2726854"/>
            <a:ext cx="66809" cy="66809"/>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190772" y="2160095"/>
            <a:ext cx="1207382" cy="1200329"/>
          </a:xfrm>
          <a:prstGeom prst="rect">
            <a:avLst/>
          </a:prstGeom>
          <a:noFill/>
        </p:spPr>
        <p:txBody>
          <a:bodyPr wrap="none" rtlCol="0" anchor="ctr">
            <a:spAutoFit/>
          </a:bodyPr>
          <a:lstStyle/>
          <a:p>
            <a:pPr algn="ctr"/>
            <a:r>
              <a:rPr lang="en-US" altLang="zh-CN" sz="7200" dirty="0" smtClean="0">
                <a:solidFill>
                  <a:schemeClr val="bg1"/>
                </a:solidFill>
                <a:latin typeface="华文细黑" panose="02010600040101010101" pitchFamily="2" charset="-122"/>
                <a:ea typeface="华文细黑" panose="02010600040101010101" pitchFamily="2" charset="-122"/>
              </a:rPr>
              <a:t>01</a:t>
            </a:r>
            <a:endParaRPr lang="zh-CN" altLang="en-US" sz="7200" dirty="0">
              <a:solidFill>
                <a:schemeClr val="bg1"/>
              </a:solidFill>
              <a:latin typeface="华文细黑" panose="02010600040101010101" pitchFamily="2" charset="-122"/>
              <a:ea typeface="华文细黑" panose="02010600040101010101" pitchFamily="2" charset="-122"/>
            </a:endParaRPr>
          </a:p>
        </p:txBody>
      </p:sp>
      <p:grpSp>
        <p:nvGrpSpPr>
          <p:cNvPr id="13" name="组合 12"/>
          <p:cNvGrpSpPr/>
          <p:nvPr/>
        </p:nvGrpSpPr>
        <p:grpSpPr>
          <a:xfrm>
            <a:off x="4560528" y="2196201"/>
            <a:ext cx="4545460" cy="3890697"/>
            <a:chOff x="4494727" y="2846440"/>
            <a:chExt cx="4545460" cy="2449996"/>
          </a:xfrm>
        </p:grpSpPr>
        <p:sp>
          <p:nvSpPr>
            <p:cNvPr id="14" name="文本框 13"/>
            <p:cNvSpPr txBox="1"/>
            <p:nvPr/>
          </p:nvSpPr>
          <p:spPr>
            <a:xfrm>
              <a:off x="4599487" y="2846440"/>
              <a:ext cx="4440700" cy="707886"/>
            </a:xfrm>
            <a:prstGeom prst="rect">
              <a:avLst/>
            </a:prstGeom>
            <a:noFill/>
          </p:spPr>
          <p:txBody>
            <a:bodyPr wrap="square" rtlCol="0" anchor="ctr">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研究背景与意义</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4494727" y="3607384"/>
              <a:ext cx="4404574" cy="1689052"/>
            </a:xfrm>
            <a:prstGeom prst="rect">
              <a:avLst/>
            </a:prstGeom>
          </p:spPr>
          <p:txBody>
            <a:bodyPr wrap="square">
              <a:spAutoFit/>
            </a:bodyPr>
            <a:lstStyle/>
            <a:p>
              <a:pPr>
                <a:lnSpc>
                  <a:spcPct val="150000"/>
                </a:lnSpc>
              </a:pPr>
              <a:r>
                <a:rPr lang="en-US" altLang="zh-CN"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4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a:t>
              </a:r>
              <a:r>
                <a:rPr lang="zh-CN" altLang="en-US"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背景</a:t>
              </a:r>
              <a:endParaRPr lang="en-US" altLang="zh-CN"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en-US" altLang="zh-CN"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研究意义</a:t>
              </a:r>
              <a:endParaRPr lang="en-US" altLang="zh-CN"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en-US" altLang="zh-CN"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24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水面环境理解算法的发展现状</a:t>
              </a:r>
              <a:endParaRPr lang="en-US" altLang="zh-CN" sz="24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1032272052"/>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936697" y="2182343"/>
            <a:ext cx="5366129" cy="3399261"/>
          </a:xfrm>
          <a:prstGeom prst="rect">
            <a:avLst/>
          </a:prstGeom>
        </p:spPr>
      </p:pic>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基于区域分割的背景理解</a:t>
            </a:r>
          </a:p>
        </p:txBody>
      </p:sp>
      <p:sp>
        <p:nvSpPr>
          <p:cNvPr id="206" name="矩形 205"/>
          <p:cNvSpPr/>
          <p:nvPr/>
        </p:nvSpPr>
        <p:spPr>
          <a:xfrm>
            <a:off x="709683" y="1291584"/>
            <a:ext cx="3370998" cy="461665"/>
          </a:xfrm>
          <a:prstGeom prst="rect">
            <a:avLst/>
          </a:prstGeom>
          <a:solidFill>
            <a:srgbClr val="53BAE9"/>
          </a:solidFill>
        </p:spPr>
        <p:txBody>
          <a:bodyPr wrap="square" anchor="ctr">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水面图像位置信息提取</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84539" y="2100893"/>
            <a:ext cx="6776115" cy="3785652"/>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在获取水天线后，可由区域分割</a:t>
            </a:r>
            <a:r>
              <a:rPr lang="zh-CN" altLang="en-US" sz="2000" dirty="0">
                <a:latin typeface="微软雅黑" panose="020B0503020204020204" pitchFamily="34" charset="-122"/>
                <a:ea typeface="微软雅黑" panose="020B0503020204020204" pitchFamily="34" charset="-122"/>
              </a:rPr>
              <a:t>获取天空、水岸、水面各个区域的</a:t>
            </a:r>
            <a:r>
              <a:rPr lang="zh-CN" altLang="en-US" sz="2000" dirty="0" smtClean="0">
                <a:latin typeface="微软雅黑" panose="020B0503020204020204" pitchFamily="34" charset="-122"/>
                <a:ea typeface="微软雅黑" panose="020B0503020204020204" pitchFamily="34" charset="-122"/>
              </a:rPr>
              <a:t>位置信息。</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zh-CN" altLang="en-US" sz="2000" dirty="0" smtClean="0">
                <a:latin typeface="微软雅黑" panose="020B0503020204020204" pitchFamily="34" charset="-122"/>
                <a:ea typeface="微软雅黑" panose="020B0503020204020204" pitchFamily="34" charset="-122"/>
              </a:rPr>
              <a:t>设定规则为：</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）水面</a:t>
            </a:r>
            <a:r>
              <a:rPr lang="zh-CN" altLang="en-US" sz="2000" b="1" dirty="0">
                <a:latin typeface="微软雅黑" panose="020B0503020204020204" pitchFamily="34" charset="-122"/>
                <a:ea typeface="微软雅黑" panose="020B0503020204020204" pitchFamily="34" charset="-122"/>
              </a:rPr>
              <a:t>必定处于图像的最下方</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50000"/>
              </a:lnSpc>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）在</a:t>
            </a:r>
            <a:r>
              <a:rPr lang="zh-CN" altLang="en-US" sz="2000" b="1" dirty="0">
                <a:latin typeface="微软雅黑" panose="020B0503020204020204" pitchFamily="34" charset="-122"/>
                <a:ea typeface="微软雅黑" panose="020B0503020204020204" pitchFamily="34" charset="-122"/>
              </a:rPr>
              <a:t>水岸线和天岸线之间的则为应为</a:t>
            </a:r>
            <a:r>
              <a:rPr lang="zh-CN" altLang="en-US" sz="2000" b="1" dirty="0" smtClean="0">
                <a:latin typeface="微软雅黑" panose="020B0503020204020204" pitchFamily="34" charset="-122"/>
                <a:ea typeface="微软雅黑" panose="020B0503020204020204" pitchFamily="34" charset="-122"/>
              </a:rPr>
              <a:t>水岸</a:t>
            </a:r>
            <a:endParaRPr lang="en-US" altLang="zh-CN" sz="2000" b="1" dirty="0" smtClean="0">
              <a:latin typeface="微软雅黑" panose="020B0503020204020204" pitchFamily="34" charset="-122"/>
              <a:ea typeface="微软雅黑" panose="020B0503020204020204" pitchFamily="34" charset="-122"/>
            </a:endParaRPr>
          </a:p>
          <a:p>
            <a:pPr>
              <a:lnSpc>
                <a:spcPct val="150000"/>
              </a:lnSpc>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）在</a:t>
            </a:r>
            <a:r>
              <a:rPr lang="zh-CN" altLang="en-US" sz="2000" b="1" dirty="0">
                <a:latin typeface="微软雅黑" panose="020B0503020204020204" pitchFamily="34" charset="-122"/>
                <a:ea typeface="微软雅黑" panose="020B0503020204020204" pitchFamily="34" charset="-122"/>
              </a:rPr>
              <a:t>图像的最上方的可初步判定为天空</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50000"/>
              </a:lnSpc>
            </a:pPr>
            <a:r>
              <a:rPr lang="zh-CN" altLang="en-US" sz="2000" dirty="0" smtClean="0">
                <a:latin typeface="微软雅黑" panose="020B0503020204020204" pitchFamily="34" charset="-122"/>
                <a:ea typeface="微软雅黑" panose="020B0503020204020204" pitchFamily="34" charset="-122"/>
              </a:rPr>
              <a:t>基于</a:t>
            </a:r>
            <a:r>
              <a:rPr lang="zh-CN" altLang="en-US" sz="2000" dirty="0">
                <a:latin typeface="微软雅黑" panose="020B0503020204020204" pitchFamily="34" charset="-122"/>
                <a:ea typeface="微软雅黑" panose="020B0503020204020204" pitchFamily="34" charset="-122"/>
              </a:rPr>
              <a:t>区域分割和区域位置信息，我们可以初步进行背景理解。</a:t>
            </a:r>
          </a:p>
        </p:txBody>
      </p:sp>
      <p:sp>
        <p:nvSpPr>
          <p:cNvPr id="3" name="Rectangle 2"/>
          <p:cNvSpPr>
            <a:spLocks noChangeArrowheads="1"/>
          </p:cNvSpPr>
          <p:nvPr/>
        </p:nvSpPr>
        <p:spPr bwMode="auto">
          <a:xfrm>
            <a:off x="922583" y="388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5940042"/>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基于区域分割的背景理解</a:t>
            </a:r>
          </a:p>
        </p:txBody>
      </p:sp>
      <p:sp>
        <p:nvSpPr>
          <p:cNvPr id="206" name="矩形 205"/>
          <p:cNvSpPr/>
          <p:nvPr/>
        </p:nvSpPr>
        <p:spPr>
          <a:xfrm>
            <a:off x="709683" y="1291584"/>
            <a:ext cx="3370998" cy="461665"/>
          </a:xfrm>
          <a:prstGeom prst="rect">
            <a:avLst/>
          </a:prstGeom>
          <a:solidFill>
            <a:srgbClr val="53BAE9"/>
          </a:solidFill>
        </p:spPr>
        <p:txBody>
          <a:bodyPr wrap="square" anchor="ctr">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水面</a:t>
            </a: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图像颜色信息提取</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84539" y="1769652"/>
            <a:ext cx="6776115" cy="5170646"/>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颜色特征可以</a:t>
            </a:r>
            <a:r>
              <a:rPr lang="zh-CN" altLang="en-US" sz="2000" dirty="0">
                <a:latin typeface="微软雅黑" panose="020B0503020204020204" pitchFamily="34" charset="-122"/>
                <a:ea typeface="微软雅黑" panose="020B0503020204020204" pitchFamily="34" charset="-122"/>
              </a:rPr>
              <a:t>直观地展现图像所显示的目标或者场景地信息，且颜色特征有较高的鲁棒性，由于其与图像的尺寸、纹理、视角关联度小的特点</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zh-CN" altLang="en-US" sz="2000" dirty="0" smtClean="0">
                <a:latin typeface="微软雅黑" panose="020B0503020204020204" pitchFamily="34" charset="-122"/>
                <a:ea typeface="微软雅黑" panose="020B0503020204020204" pitchFamily="34" charset="-122"/>
              </a:rPr>
              <a:t>水面图像颜色特征：</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）水岸</a:t>
            </a:r>
            <a:r>
              <a:rPr lang="zh-CN" altLang="en-US" sz="2000" b="1" dirty="0">
                <a:latin typeface="微软雅黑" panose="020B0503020204020204" pitchFamily="34" charset="-122"/>
                <a:ea typeface="微软雅黑" panose="020B0503020204020204" pitchFamily="34" charset="-122"/>
              </a:rPr>
              <a:t>区域由于其复杂性，一般颜色灰度值均值</a:t>
            </a:r>
            <a:r>
              <a:rPr lang="zh-CN" altLang="en-US" sz="2000" b="1" dirty="0" smtClean="0">
                <a:latin typeface="微软雅黑" panose="020B0503020204020204" pitchFamily="34" charset="-122"/>
                <a:ea typeface="微软雅黑" panose="020B0503020204020204" pitchFamily="34" charset="-122"/>
              </a:rPr>
              <a:t>最小</a:t>
            </a:r>
            <a:r>
              <a:rPr lang="en-US" altLang="zh-CN" sz="2000" b="1" dirty="0" smtClean="0">
                <a:latin typeface="微软雅黑" panose="020B0503020204020204" pitchFamily="34" charset="-122"/>
                <a:ea typeface="微软雅黑" panose="020B0503020204020204" pitchFamily="34" charset="-122"/>
              </a:rPr>
              <a:t>.</a:t>
            </a:r>
          </a:p>
          <a:p>
            <a:pPr>
              <a:lnSpc>
                <a:spcPct val="150000"/>
              </a:lnSpc>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）水面</a:t>
            </a:r>
            <a:r>
              <a:rPr lang="zh-CN" altLang="en-US" sz="2000" b="1" dirty="0">
                <a:latin typeface="微软雅黑" panose="020B0503020204020204" pitchFamily="34" charset="-122"/>
                <a:ea typeface="微软雅黑" panose="020B0503020204020204" pitchFamily="34" charset="-122"/>
              </a:rPr>
              <a:t>区域由于是光的反射，所以灰度均值第二</a:t>
            </a:r>
            <a:r>
              <a:rPr lang="zh-CN" altLang="en-US" sz="2000" b="1" dirty="0" smtClean="0">
                <a:latin typeface="微软雅黑" panose="020B0503020204020204" pitchFamily="34" charset="-122"/>
                <a:ea typeface="微软雅黑" panose="020B0503020204020204" pitchFamily="34" charset="-122"/>
              </a:rPr>
              <a:t>大</a:t>
            </a:r>
            <a:r>
              <a:rPr lang="en-US" altLang="zh-CN" sz="2000" b="1" dirty="0" smtClean="0">
                <a:latin typeface="微软雅黑" panose="020B0503020204020204" pitchFamily="34" charset="-122"/>
                <a:ea typeface="微软雅黑" panose="020B0503020204020204" pitchFamily="34" charset="-122"/>
              </a:rPr>
              <a:t>.</a:t>
            </a:r>
          </a:p>
          <a:p>
            <a:pPr>
              <a:lnSpc>
                <a:spcPct val="150000"/>
              </a:lnSpc>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）天空</a:t>
            </a:r>
            <a:r>
              <a:rPr lang="zh-CN" altLang="en-US" sz="2000" b="1" dirty="0">
                <a:latin typeface="微软雅黑" panose="020B0503020204020204" pitchFamily="34" charset="-122"/>
                <a:ea typeface="微软雅黑" panose="020B0503020204020204" pitchFamily="34" charset="-122"/>
              </a:rPr>
              <a:t>由于其云彩等因素，灰度均值最大</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50000"/>
              </a:lnSpc>
            </a:pPr>
            <a:r>
              <a:rPr lang="zh-CN" altLang="en-US" sz="2000" b="1" dirty="0" smtClean="0">
                <a:latin typeface="微软雅黑" panose="020B0503020204020204" pitchFamily="34" charset="-122"/>
                <a:ea typeface="微软雅黑" panose="020B0503020204020204" pitchFamily="34" charset="-122"/>
              </a:rPr>
              <a:t>局限性：</a:t>
            </a:r>
            <a:r>
              <a:rPr lang="zh-CN" altLang="en-US" sz="2000" dirty="0" smtClean="0">
                <a:latin typeface="微软雅黑" panose="020B0503020204020204" pitchFamily="34" charset="-122"/>
                <a:ea typeface="微软雅黑" panose="020B0503020204020204" pitchFamily="34" charset="-122"/>
              </a:rPr>
              <a:t>该</a:t>
            </a:r>
            <a:r>
              <a:rPr lang="zh-CN" altLang="en-US" sz="2000" dirty="0">
                <a:latin typeface="微软雅黑" panose="020B0503020204020204" pitchFamily="34" charset="-122"/>
                <a:ea typeface="微软雅黑" panose="020B0503020204020204" pitchFamily="34" charset="-122"/>
              </a:rPr>
              <a:t>判据在</a:t>
            </a:r>
            <a:r>
              <a:rPr lang="zh-CN" altLang="en-US" sz="2000" b="1" dirty="0">
                <a:latin typeface="微软雅黑" panose="020B0503020204020204" pitchFamily="34" charset="-122"/>
                <a:ea typeface="微软雅黑" panose="020B0503020204020204" pitchFamily="34" charset="-122"/>
              </a:rPr>
              <a:t>夜晚环境</a:t>
            </a:r>
            <a:r>
              <a:rPr lang="zh-CN" altLang="en-US" sz="2000" dirty="0">
                <a:latin typeface="微软雅黑" panose="020B0503020204020204" pitchFamily="34" charset="-122"/>
                <a:ea typeface="微软雅黑" panose="020B0503020204020204" pitchFamily="34" charset="-122"/>
              </a:rPr>
              <a:t>与水岸为高亮水岸无法进行</a:t>
            </a:r>
            <a:r>
              <a:rPr lang="zh-CN" altLang="en-US" sz="2000" dirty="0" smtClean="0">
                <a:latin typeface="微软雅黑" panose="020B0503020204020204" pitchFamily="34" charset="-122"/>
                <a:ea typeface="微软雅黑" panose="020B0503020204020204" pitchFamily="34" charset="-122"/>
              </a:rPr>
              <a:t>识别，所以</a:t>
            </a:r>
            <a:r>
              <a:rPr lang="zh-CN" altLang="en-US" sz="2000" dirty="0">
                <a:latin typeface="微软雅黑" panose="020B0503020204020204" pitchFamily="34" charset="-122"/>
                <a:ea typeface="微软雅黑" panose="020B0503020204020204" pitchFamily="34" charset="-122"/>
              </a:rPr>
              <a:t>该</a:t>
            </a:r>
            <a:r>
              <a:rPr lang="zh-CN" altLang="en-US" sz="2000" dirty="0" smtClean="0">
                <a:latin typeface="微软雅黑" panose="020B0503020204020204" pitchFamily="34" charset="-122"/>
                <a:ea typeface="微软雅黑" panose="020B0503020204020204" pitchFamily="34" charset="-122"/>
              </a:rPr>
              <a:t>特征</a:t>
            </a:r>
            <a:r>
              <a:rPr lang="zh-CN" altLang="en-US" sz="2000" dirty="0">
                <a:latin typeface="微软雅黑" panose="020B0503020204020204" pitchFamily="34" charset="-122"/>
                <a:ea typeface="微软雅黑" panose="020B0503020204020204" pitchFamily="34" charset="-122"/>
              </a:rPr>
              <a:t>可以</a:t>
            </a:r>
            <a:r>
              <a:rPr lang="zh-CN" altLang="en-US" sz="2000" dirty="0" smtClean="0">
                <a:latin typeface="微软雅黑" panose="020B0503020204020204" pitchFamily="34" charset="-122"/>
                <a:ea typeface="微软雅黑" panose="020B0503020204020204" pitchFamily="34" charset="-122"/>
              </a:rPr>
              <a:t>作为</a:t>
            </a:r>
            <a:r>
              <a:rPr lang="zh-CN" altLang="en-US" sz="2000" dirty="0">
                <a:latin typeface="微软雅黑" panose="020B0503020204020204" pitchFamily="34" charset="-122"/>
                <a:ea typeface="微软雅黑" panose="020B0503020204020204" pitchFamily="34" charset="-122"/>
              </a:rPr>
              <a:t>白天</a:t>
            </a:r>
            <a:r>
              <a:rPr lang="zh-CN" altLang="en-US" sz="2000" dirty="0" smtClean="0">
                <a:latin typeface="微软雅黑" panose="020B0503020204020204" pitchFamily="34" charset="-122"/>
                <a:ea typeface="微软雅黑" panose="020B0503020204020204" pitchFamily="34" charset="-122"/>
              </a:rPr>
              <a:t>区域</a:t>
            </a:r>
            <a:r>
              <a:rPr lang="zh-CN" altLang="en-US" sz="2000" dirty="0">
                <a:latin typeface="微软雅黑" panose="020B0503020204020204" pitchFamily="34" charset="-122"/>
                <a:ea typeface="微软雅黑" panose="020B0503020204020204" pitchFamily="34" charset="-122"/>
              </a:rPr>
              <a:t>理解</a:t>
            </a:r>
            <a:r>
              <a:rPr lang="zh-CN" altLang="en-US" sz="2000" dirty="0" smtClean="0">
                <a:latin typeface="微软雅黑" panose="020B0503020204020204" pitchFamily="34" charset="-122"/>
                <a:ea typeface="微软雅黑" panose="020B0503020204020204" pitchFamily="34" charset="-122"/>
              </a:rPr>
              <a:t>的一</a:t>
            </a:r>
            <a:r>
              <a:rPr lang="zh-CN" altLang="en-US" sz="2000" dirty="0">
                <a:latin typeface="微软雅黑" panose="020B0503020204020204" pitchFamily="34" charset="-122"/>
                <a:ea typeface="微软雅黑" panose="020B0503020204020204" pitchFamily="34" charset="-122"/>
              </a:rPr>
              <a:t>项判决条件，以减少运算量，提高水面环境理解的精确性和准确性。</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endParaRPr lang="en-US" altLang="zh-CN" sz="2000" dirty="0" smtClean="0">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922583" y="388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p:cNvPicPr>
            <a:picLocks noChangeAspect="1"/>
          </p:cNvPicPr>
          <p:nvPr/>
        </p:nvPicPr>
        <p:blipFill>
          <a:blip r:embed="rId2"/>
          <a:stretch>
            <a:fillRect/>
          </a:stretch>
        </p:blipFill>
        <p:spPr>
          <a:xfrm>
            <a:off x="7047156" y="1229169"/>
            <a:ext cx="4768275" cy="2000516"/>
          </a:xfrm>
          <a:prstGeom prst="rect">
            <a:avLst/>
          </a:prstGeom>
        </p:spPr>
      </p:pic>
      <p:pic>
        <p:nvPicPr>
          <p:cNvPr id="5" name="图片 4"/>
          <p:cNvPicPr>
            <a:picLocks noChangeAspect="1"/>
          </p:cNvPicPr>
          <p:nvPr/>
        </p:nvPicPr>
        <p:blipFill>
          <a:blip r:embed="rId3"/>
          <a:stretch>
            <a:fillRect/>
          </a:stretch>
        </p:blipFill>
        <p:spPr>
          <a:xfrm>
            <a:off x="7018583" y="3443075"/>
            <a:ext cx="4746791" cy="3069963"/>
          </a:xfrm>
          <a:prstGeom prst="rect">
            <a:avLst/>
          </a:prstGeom>
        </p:spPr>
      </p:pic>
    </p:spTree>
    <p:extLst>
      <p:ext uri="{BB962C8B-B14F-4D97-AF65-F5344CB8AC3E}">
        <p14:creationId xmlns:p14="http://schemas.microsoft.com/office/powerpoint/2010/main" val="3650255975"/>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p:nvPr/>
        </p:nvPicPr>
        <p:blipFill>
          <a:blip r:embed="rId2"/>
          <a:stretch>
            <a:fillRect/>
          </a:stretch>
        </p:blipFill>
        <p:spPr>
          <a:xfrm>
            <a:off x="5078086" y="3791581"/>
            <a:ext cx="5156170" cy="2751851"/>
          </a:xfrm>
          <a:prstGeom prst="rect">
            <a:avLst/>
          </a:prstGeom>
        </p:spPr>
      </p:pic>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基于区域分割的背景理解</a:t>
            </a:r>
          </a:p>
        </p:txBody>
      </p:sp>
      <p:sp>
        <p:nvSpPr>
          <p:cNvPr id="206" name="矩形 205"/>
          <p:cNvSpPr/>
          <p:nvPr/>
        </p:nvSpPr>
        <p:spPr>
          <a:xfrm>
            <a:off x="709683" y="1271050"/>
            <a:ext cx="3370998" cy="461665"/>
          </a:xfrm>
          <a:prstGeom prst="rect">
            <a:avLst/>
          </a:prstGeom>
          <a:solidFill>
            <a:srgbClr val="53BAE9"/>
          </a:solidFill>
        </p:spPr>
        <p:txBody>
          <a:bodyPr wrap="square" anchor="ctr">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水面</a:t>
            </a: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图像纹理</a:t>
            </a: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特征提取</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09683" y="2313999"/>
            <a:ext cx="10024280" cy="147732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采用统计法中的灰度共生矩阵来进行区域纹理特征的</a:t>
            </a:r>
            <a:r>
              <a:rPr lang="zh-CN" altLang="en-US" sz="2000" dirty="0" smtClean="0">
                <a:latin typeface="微软雅黑" panose="020B0503020204020204" pitchFamily="34" charset="-122"/>
                <a:ea typeface="微软雅黑" panose="020B0503020204020204" pitchFamily="34" charset="-122"/>
              </a:rPr>
              <a:t>提取。一</a:t>
            </a:r>
            <a:r>
              <a:rPr lang="zh-CN" altLang="en-US" sz="2000" dirty="0">
                <a:latin typeface="微软雅黑" panose="020B0503020204020204" pitchFamily="34" charset="-122"/>
                <a:ea typeface="微软雅黑" panose="020B0503020204020204" pitchFamily="34" charset="-122"/>
              </a:rPr>
              <a:t>个区域的灰度共生矩阵代表着两个灰度像素在一个区域中相距</a:t>
            </a:r>
            <a:r>
              <a:rPr lang="zh-CN" altLang="en-US" sz="2000" dirty="0" smtClean="0">
                <a:latin typeface="微软雅黑" panose="020B0503020204020204" pitchFamily="34" charset="-122"/>
                <a:ea typeface="微软雅黑" panose="020B0503020204020204" pitchFamily="34" charset="-122"/>
              </a:rPr>
              <a:t>为</a:t>
            </a:r>
            <a:r>
              <a:rPr lang="en-US" altLang="zh-CN" sz="2000" dirty="0">
                <a:latin typeface="微软雅黑" panose="020B0503020204020204" pitchFamily="34" charset="-122"/>
                <a:ea typeface="微软雅黑" panose="020B0503020204020204" pitchFamily="34" charset="-122"/>
              </a:rPr>
              <a:t>d</a:t>
            </a:r>
            <a:r>
              <a:rPr lang="zh-CN" altLang="en-US" sz="2000" dirty="0" smtClean="0">
                <a:latin typeface="微软雅黑" panose="020B0503020204020204" pitchFamily="34" charset="-122"/>
                <a:ea typeface="微软雅黑" panose="020B0503020204020204" pitchFamily="34" charset="-122"/>
              </a:rPr>
              <a:t>且</a:t>
            </a:r>
            <a:r>
              <a:rPr lang="zh-CN" altLang="en-US" sz="2000" dirty="0">
                <a:latin typeface="微软雅黑" panose="020B0503020204020204" pitchFamily="34" charset="-122"/>
                <a:ea typeface="微软雅黑" panose="020B0503020204020204" pitchFamily="34" charset="-122"/>
              </a:rPr>
              <a:t>同时出现的联合概率分布，其通过条件概率一个区域的像素关联性，即一个区域的纹理特征</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922583" y="388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矩形 17"/>
          <p:cNvSpPr/>
          <p:nvPr/>
        </p:nvSpPr>
        <p:spPr>
          <a:xfrm>
            <a:off x="709683" y="1805427"/>
            <a:ext cx="2456598"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灰度共生矩阵</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0242157"/>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基于区域分割的背景理解</a:t>
            </a:r>
          </a:p>
        </p:txBody>
      </p:sp>
      <p:sp>
        <p:nvSpPr>
          <p:cNvPr id="206" name="矩形 205"/>
          <p:cNvSpPr/>
          <p:nvPr/>
        </p:nvSpPr>
        <p:spPr>
          <a:xfrm>
            <a:off x="709683" y="1271050"/>
            <a:ext cx="3370998" cy="461665"/>
          </a:xfrm>
          <a:prstGeom prst="rect">
            <a:avLst/>
          </a:prstGeom>
          <a:solidFill>
            <a:srgbClr val="53BAE9"/>
          </a:solidFill>
        </p:spPr>
        <p:txBody>
          <a:bodyPr wrap="square" anchor="ctr">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水面</a:t>
            </a: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图像纹理</a:t>
            </a: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特征提取</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09683" y="2257724"/>
            <a:ext cx="10024280" cy="1015663"/>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在灰度共生矩阵中，我们可以获取许多纹理信息，以此来计算</a:t>
            </a:r>
            <a:r>
              <a:rPr lang="zh-CN" altLang="en-US" sz="2000" b="1" dirty="0">
                <a:latin typeface="微软雅黑" panose="020B0503020204020204" pitchFamily="34" charset="-122"/>
                <a:ea typeface="微软雅黑" panose="020B0503020204020204" pitchFamily="34" charset="-122"/>
              </a:rPr>
              <a:t>纹理特征量</a:t>
            </a:r>
            <a:r>
              <a:rPr lang="zh-CN" altLang="en-US" sz="2000" dirty="0" smtClean="0">
                <a:latin typeface="微软雅黑" panose="020B0503020204020204" pitchFamily="34" charset="-122"/>
                <a:ea typeface="微软雅黑" panose="020B0503020204020204" pitchFamily="34" charset="-122"/>
              </a:rPr>
              <a:t>。            为每个灰度点出现的概率</a:t>
            </a:r>
            <a:endParaRPr lang="en-US" altLang="zh-CN" sz="2000" dirty="0" smtClean="0">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922583" y="388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矩形 17"/>
          <p:cNvSpPr/>
          <p:nvPr/>
        </p:nvSpPr>
        <p:spPr>
          <a:xfrm>
            <a:off x="709683" y="1805427"/>
            <a:ext cx="2456598"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纹理特征量</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22583" y="3279486"/>
            <a:ext cx="10159399"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能量</a:t>
            </a:r>
            <a:r>
              <a:rPr lang="zh-CN" altLang="en-US" sz="2000" dirty="0">
                <a:latin typeface="微软雅黑" panose="020B0503020204020204" pitchFamily="34" charset="-122"/>
                <a:ea typeface="微软雅黑" panose="020B0503020204020204" pitchFamily="34" charset="-122"/>
              </a:rPr>
              <a:t>：对灰度共生矩阵中的各个元素的平方和。可以度量区域纹理变换的稳定程度，展现区域灰度的分布是否均匀平滑。相应的表达式为</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p:txBody>
      </p:sp>
      <p:sp>
        <p:nvSpPr>
          <p:cNvPr id="10"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4130019948"/>
              </p:ext>
            </p:extLst>
          </p:nvPr>
        </p:nvGraphicFramePr>
        <p:xfrm>
          <a:off x="3565853" y="4107838"/>
          <a:ext cx="2463421" cy="738103"/>
        </p:xfrm>
        <a:graphic>
          <a:graphicData uri="http://schemas.openxmlformats.org/presentationml/2006/ole">
            <mc:AlternateContent xmlns:mc="http://schemas.openxmlformats.org/markup-compatibility/2006">
              <mc:Choice xmlns:v="urn:schemas-microsoft-com:vml" Requires="v">
                <p:oleObj spid="_x0000_s4126" name="Equation" r:id="rId3" imgW="1269449" imgH="380835" progId="Equation.DSMT4">
                  <p:embed/>
                </p:oleObj>
              </mc:Choice>
              <mc:Fallback>
                <p:oleObj name="Equation" r:id="rId3" imgW="1269449" imgH="380835"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5853" y="4107838"/>
                        <a:ext cx="2463421" cy="738103"/>
                      </a:xfrm>
                      <a:prstGeom prst="rect">
                        <a:avLst/>
                      </a:prstGeom>
                      <a:noFill/>
                    </p:spPr>
                  </p:pic>
                </p:oleObj>
              </mc:Fallback>
            </mc:AlternateContent>
          </a:graphicData>
        </a:graphic>
      </p:graphicFrame>
      <p:sp>
        <p:nvSpPr>
          <p:cNvPr id="25" name="文本框 24"/>
          <p:cNvSpPr txBox="1"/>
          <p:nvPr/>
        </p:nvSpPr>
        <p:spPr>
          <a:xfrm>
            <a:off x="1056202" y="5007339"/>
            <a:ext cx="10025780" cy="707886"/>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纹理熵</a:t>
            </a:r>
            <a:r>
              <a:rPr lang="zh-CN" altLang="en-US" sz="2000" dirty="0">
                <a:latin typeface="微软雅黑" panose="020B0503020204020204" pitchFamily="34" charset="-122"/>
                <a:ea typeface="微软雅黑" panose="020B0503020204020204" pitchFamily="34" charset="-122"/>
              </a:rPr>
              <a:t>：反应了区域的纹理的随机性和信息量，体现了区域灰度分布的复杂度。相应的表达式为</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2" name="Rectangle 9"/>
          <p:cNvSpPr>
            <a:spLocks noChangeArrowheads="1"/>
          </p:cNvSpPr>
          <p:nvPr/>
        </p:nvSpPr>
        <p:spPr bwMode="auto">
          <a:xfrm>
            <a:off x="3584633" y="5810936"/>
            <a:ext cx="14628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ext uri="{D42A27DB-BD31-4B8C-83A1-F6EECF244321}">
                <p14:modId xmlns:p14="http://schemas.microsoft.com/office/powerpoint/2010/main" val="569642349"/>
              </p:ext>
            </p:extLst>
          </p:nvPr>
        </p:nvGraphicFramePr>
        <p:xfrm>
          <a:off x="3584634" y="6029304"/>
          <a:ext cx="3511857" cy="677094"/>
        </p:xfrm>
        <a:graphic>
          <a:graphicData uri="http://schemas.openxmlformats.org/presentationml/2006/ole">
            <mc:AlternateContent xmlns:mc="http://schemas.openxmlformats.org/markup-compatibility/2006">
              <mc:Choice xmlns:v="urn:schemas-microsoft-com:vml" Requires="v">
                <p:oleObj spid="_x0000_s4127" name="Equation" r:id="rId5" imgW="1853396" imgH="355446" progId="Equation.DSMT4">
                  <p:embed/>
                </p:oleObj>
              </mc:Choice>
              <mc:Fallback>
                <p:oleObj name="Equation" r:id="rId5" imgW="1853396" imgH="355446"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4634" y="6029304"/>
                        <a:ext cx="3511857" cy="677094"/>
                      </a:xfrm>
                      <a:prstGeom prst="rect">
                        <a:avLst/>
                      </a:prstGeom>
                      <a:noFill/>
                    </p:spPr>
                  </p:pic>
                </p:oleObj>
              </mc:Fallback>
            </mc:AlternateContent>
          </a:graphicData>
        </a:graphic>
      </p:graphicFrame>
      <p:sp>
        <p:nvSpPr>
          <p:cNvPr id="14" name="Rectangle 11"/>
          <p:cNvSpPr>
            <a:spLocks noChangeArrowheads="1"/>
          </p:cNvSpPr>
          <p:nvPr/>
        </p:nvSpPr>
        <p:spPr bwMode="auto">
          <a:xfrm>
            <a:off x="7970802" y="5496857"/>
            <a:ext cx="2595395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5" name="对象 14"/>
          <p:cNvGraphicFramePr>
            <a:graphicFrameLocks noChangeAspect="1"/>
          </p:cNvGraphicFramePr>
          <p:nvPr>
            <p:extLst>
              <p:ext uri="{D42A27DB-BD31-4B8C-83A1-F6EECF244321}">
                <p14:modId xmlns:p14="http://schemas.microsoft.com/office/powerpoint/2010/main" val="374172910"/>
              </p:ext>
            </p:extLst>
          </p:nvPr>
        </p:nvGraphicFramePr>
        <p:xfrm>
          <a:off x="9113428" y="2324535"/>
          <a:ext cx="922583" cy="435946"/>
        </p:xfrm>
        <a:graphic>
          <a:graphicData uri="http://schemas.openxmlformats.org/presentationml/2006/ole">
            <mc:AlternateContent xmlns:mc="http://schemas.openxmlformats.org/markup-compatibility/2006">
              <mc:Choice xmlns:v="urn:schemas-microsoft-com:vml" Requires="v">
                <p:oleObj spid="_x0000_s4128" name="Equation" r:id="rId7" imgW="431613" imgH="203112" progId="Equation.DSMT4">
                  <p:embed/>
                </p:oleObj>
              </mc:Choice>
              <mc:Fallback>
                <p:oleObj name="Equation" r:id="rId7" imgW="431613" imgH="203112"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13428" y="2324535"/>
                        <a:ext cx="922583" cy="435946"/>
                      </a:xfrm>
                      <a:prstGeom prst="rect">
                        <a:avLst/>
                      </a:prstGeom>
                      <a:noFill/>
                    </p:spPr>
                  </p:pic>
                </p:oleObj>
              </mc:Fallback>
            </mc:AlternateContent>
          </a:graphicData>
        </a:graphic>
      </p:graphicFrame>
    </p:spTree>
    <p:extLst>
      <p:ext uri="{BB962C8B-B14F-4D97-AF65-F5344CB8AC3E}">
        <p14:creationId xmlns:p14="http://schemas.microsoft.com/office/powerpoint/2010/main" val="1164200089"/>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基于区域分割的背景理解</a:t>
            </a:r>
          </a:p>
        </p:txBody>
      </p:sp>
      <p:sp>
        <p:nvSpPr>
          <p:cNvPr id="206" name="矩形 205"/>
          <p:cNvSpPr/>
          <p:nvPr/>
        </p:nvSpPr>
        <p:spPr>
          <a:xfrm>
            <a:off x="709683" y="1271050"/>
            <a:ext cx="3370998" cy="461665"/>
          </a:xfrm>
          <a:prstGeom prst="rect">
            <a:avLst/>
          </a:prstGeom>
          <a:solidFill>
            <a:srgbClr val="53BAE9"/>
          </a:solidFill>
        </p:spPr>
        <p:txBody>
          <a:bodyPr wrap="square" anchor="ctr">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水面</a:t>
            </a: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图像纹理</a:t>
            </a: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特征提取</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922583" y="388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矩形 17"/>
          <p:cNvSpPr/>
          <p:nvPr/>
        </p:nvSpPr>
        <p:spPr>
          <a:xfrm>
            <a:off x="709683" y="1900963"/>
            <a:ext cx="2456598"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纹理特征量</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10"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9"/>
          <p:cNvSpPr>
            <a:spLocks noChangeArrowheads="1"/>
          </p:cNvSpPr>
          <p:nvPr/>
        </p:nvSpPr>
        <p:spPr bwMode="auto">
          <a:xfrm>
            <a:off x="3432234" y="5729049"/>
            <a:ext cx="14628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7970802" y="5496857"/>
            <a:ext cx="2595395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p:cNvPicPr>
            <a:picLocks noChangeAspect="1"/>
          </p:cNvPicPr>
          <p:nvPr/>
        </p:nvPicPr>
        <p:blipFill>
          <a:blip r:embed="rId2"/>
          <a:stretch>
            <a:fillRect/>
          </a:stretch>
        </p:blipFill>
        <p:spPr>
          <a:xfrm>
            <a:off x="5725418" y="1401716"/>
            <a:ext cx="6335934" cy="4861574"/>
          </a:xfrm>
          <a:prstGeom prst="rect">
            <a:avLst/>
          </a:prstGeom>
        </p:spPr>
      </p:pic>
      <p:sp>
        <p:nvSpPr>
          <p:cNvPr id="5" name="文本框 4"/>
          <p:cNvSpPr txBox="1"/>
          <p:nvPr/>
        </p:nvSpPr>
        <p:spPr>
          <a:xfrm>
            <a:off x="484990" y="2662304"/>
            <a:ext cx="5362581" cy="3600986"/>
          </a:xfrm>
          <a:prstGeom prst="rect">
            <a:avLst/>
          </a:prstGeom>
          <a:noFill/>
        </p:spPr>
        <p:txBody>
          <a:bodyPr wrap="square" rtlCol="0">
            <a:spAutoFit/>
          </a:bodyPr>
          <a:lstStyle/>
          <a:p>
            <a:pPr>
              <a:lnSpc>
                <a:spcPct val="150000"/>
              </a:lnSpc>
            </a:pPr>
            <a:r>
              <a:rPr lang="zh-CN" altLang="zh-CN" sz="2000" dirty="0">
                <a:latin typeface="微软雅黑" panose="020B0503020204020204" pitchFamily="34" charset="-122"/>
                <a:ea typeface="微软雅黑" panose="020B0503020204020204" pitchFamily="34" charset="-122"/>
              </a:rPr>
              <a:t>由实验数据可得，</a:t>
            </a:r>
            <a:r>
              <a:rPr lang="zh-CN" altLang="zh-CN" sz="2000" b="1" dirty="0">
                <a:latin typeface="微软雅黑" panose="020B0503020204020204" pitchFamily="34" charset="-122"/>
                <a:ea typeface="微软雅黑" panose="020B0503020204020204" pitchFamily="34" charset="-122"/>
              </a:rPr>
              <a:t>水岸区域的能量值最小，且熵值最大，纹理复杂度高</a:t>
            </a:r>
            <a:r>
              <a:rPr lang="en-US" altLang="zh-CN"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水面区域经过平滑后纹理最为平滑，能量值最大，且熵值最小，纹理复杂度低，符合我们的</a:t>
            </a:r>
            <a:r>
              <a:rPr lang="zh-CN" altLang="zh-CN" sz="2000" b="1" dirty="0" smtClean="0">
                <a:latin typeface="微软雅黑" panose="020B0503020204020204" pitchFamily="34" charset="-122"/>
                <a:ea typeface="微软雅黑" panose="020B0503020204020204" pitchFamily="34" charset="-122"/>
              </a:rPr>
              <a:t>推论</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50000"/>
              </a:lnSpc>
            </a:pPr>
            <a:r>
              <a:rPr lang="zh-CN" altLang="zh-CN" sz="2000" dirty="0" smtClean="0">
                <a:latin typeface="微软雅黑" panose="020B0503020204020204" pitchFamily="34" charset="-122"/>
                <a:ea typeface="微软雅黑" panose="020B0503020204020204" pitchFamily="34" charset="-122"/>
              </a:rPr>
              <a:t>进行</a:t>
            </a:r>
            <a:r>
              <a:rPr lang="zh-CN" altLang="zh-CN" sz="2000" dirty="0">
                <a:latin typeface="微软雅黑" panose="020B0503020204020204" pitchFamily="34" charset="-122"/>
                <a:ea typeface="微软雅黑" panose="020B0503020204020204" pitchFamily="34" charset="-122"/>
              </a:rPr>
              <a:t>预处理后的图像天空区域的能量值更高，熵值更低，有效地在一定范围内去除了云层的影响，以此作为水岸区域的判断</a:t>
            </a:r>
            <a:r>
              <a:rPr lang="zh-CN" altLang="zh-CN" dirty="0">
                <a:latin typeface="微软雅黑" panose="020B0503020204020204" pitchFamily="34" charset="-122"/>
                <a:ea typeface="微软雅黑" panose="020B0503020204020204" pitchFamily="34" charset="-122"/>
              </a:rPr>
              <a:t>。</a:t>
            </a:r>
          </a:p>
          <a:p>
            <a:endParaRPr lang="zh-CN" altLang="en-US" dirty="0"/>
          </a:p>
        </p:txBody>
      </p:sp>
    </p:spTree>
    <p:extLst>
      <p:ext uri="{BB962C8B-B14F-4D97-AF65-F5344CB8AC3E}">
        <p14:creationId xmlns:p14="http://schemas.microsoft.com/office/powerpoint/2010/main" val="3251910608"/>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53069"/>
          <a:stretch/>
        </p:blipFill>
        <p:spPr>
          <a:xfrm>
            <a:off x="8445154" y="1847210"/>
            <a:ext cx="3315333" cy="4396640"/>
          </a:xfrm>
          <a:prstGeom prst="rect">
            <a:avLst/>
          </a:prstGeom>
        </p:spPr>
      </p:pic>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基于区域分割的背景理解</a:t>
            </a:r>
          </a:p>
        </p:txBody>
      </p:sp>
      <p:sp>
        <p:nvSpPr>
          <p:cNvPr id="206" name="矩形 205"/>
          <p:cNvSpPr/>
          <p:nvPr/>
        </p:nvSpPr>
        <p:spPr>
          <a:xfrm>
            <a:off x="709683" y="1271050"/>
            <a:ext cx="3370998"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结合特征</a:t>
            </a: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的背景理解</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922583" y="388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9"/>
          <p:cNvSpPr>
            <a:spLocks noChangeArrowheads="1"/>
          </p:cNvSpPr>
          <p:nvPr/>
        </p:nvSpPr>
        <p:spPr bwMode="auto">
          <a:xfrm>
            <a:off x="3432234" y="5729049"/>
            <a:ext cx="14628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7970802" y="5496857"/>
            <a:ext cx="2595395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439568" y="1947424"/>
            <a:ext cx="8005586" cy="4708981"/>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通过以上三种特征（位置信息、颜色特征、纹理特征），即可进行水面图像的背景理解</a:t>
            </a:r>
            <a:r>
              <a:rPr lang="zh-CN" altLang="en-US" sz="2000" dirty="0" smtClean="0">
                <a:latin typeface="微软雅黑" panose="020B0503020204020204" pitchFamily="34" charset="-122"/>
                <a:ea typeface="微软雅黑" panose="020B0503020204020204" pitchFamily="34" charset="-122"/>
              </a:rPr>
              <a:t>。通过</a:t>
            </a:r>
            <a:r>
              <a:rPr lang="zh-CN" altLang="en-US" sz="2000" dirty="0">
                <a:latin typeface="微软雅黑" panose="020B0503020204020204" pitchFamily="34" charset="-122"/>
                <a:ea typeface="微软雅黑" panose="020B0503020204020204" pitchFamily="34" charset="-122"/>
              </a:rPr>
              <a:t>特征信息设定</a:t>
            </a:r>
            <a:r>
              <a:rPr lang="zh-CN" altLang="en-US" sz="2000" dirty="0" smtClean="0">
                <a:latin typeface="微软雅黑" panose="020B0503020204020204" pitchFamily="34" charset="-122"/>
                <a:ea typeface="微软雅黑" panose="020B0503020204020204" pitchFamily="34" charset="-122"/>
              </a:rPr>
              <a:t>规则</a:t>
            </a:r>
            <a:r>
              <a:rPr lang="en-US" altLang="zh-CN" sz="2000" dirty="0" smtClean="0">
                <a:latin typeface="微软雅黑" panose="020B0503020204020204" pitchFamily="34" charset="-122"/>
                <a:ea typeface="微软雅黑" panose="020B0503020204020204" pitchFamily="34" charset="-122"/>
              </a:rPr>
              <a:t>:</a:t>
            </a:r>
          </a:p>
          <a:p>
            <a:pPr>
              <a:lnSpc>
                <a:spcPct val="150000"/>
              </a:lnSpc>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）位置</a:t>
            </a:r>
            <a:r>
              <a:rPr lang="zh-CN" altLang="en-US" sz="2000" b="1" dirty="0">
                <a:latin typeface="微软雅黑" panose="020B0503020204020204" pitchFamily="34" charset="-122"/>
                <a:ea typeface="微软雅黑" panose="020B0503020204020204" pitchFamily="34" charset="-122"/>
              </a:rPr>
              <a:t>在水和天之间，灰度均值最小，且纹理特征最为复杂的为水岸区域</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50000"/>
              </a:lnSpc>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）位置</a:t>
            </a:r>
            <a:r>
              <a:rPr lang="zh-CN" altLang="en-US" sz="2000" b="1" dirty="0">
                <a:latin typeface="微软雅黑" panose="020B0503020204020204" pitchFamily="34" charset="-122"/>
                <a:ea typeface="微软雅黑" panose="020B0503020204020204" pitchFamily="34" charset="-122"/>
              </a:rPr>
              <a:t>在水面图像的最上方，灰度均值最大，且纹理特征在三个区域中为中间值的为天空区域</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50000"/>
              </a:lnSpc>
            </a:pP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）位置</a:t>
            </a:r>
            <a:r>
              <a:rPr lang="zh-CN" altLang="en-US" sz="2000" b="1" dirty="0">
                <a:latin typeface="微软雅黑" panose="020B0503020204020204" pitchFamily="34" charset="-122"/>
                <a:ea typeface="微软雅黑" panose="020B0503020204020204" pitchFamily="34" charset="-122"/>
              </a:rPr>
              <a:t>在水面图像的最下方，灰度均值为三个区域的中间值，纹理特征最为简单的为水面区域</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50000"/>
              </a:lnSpc>
            </a:pPr>
            <a:r>
              <a:rPr lang="zh-CN" altLang="en-US" sz="2000" b="1" dirty="0" smtClean="0">
                <a:latin typeface="微软雅黑" panose="020B0503020204020204" pitchFamily="34" charset="-122"/>
                <a:ea typeface="微软雅黑" panose="020B0503020204020204" pitchFamily="34" charset="-122"/>
              </a:rPr>
              <a:t>黑暗</a:t>
            </a:r>
            <a:r>
              <a:rPr lang="zh-CN" altLang="en-US" sz="2000" b="1" dirty="0">
                <a:latin typeface="微软雅黑" panose="020B0503020204020204" pitchFamily="34" charset="-122"/>
                <a:ea typeface="微软雅黑" panose="020B0503020204020204" pitchFamily="34" charset="-122"/>
              </a:rPr>
              <a:t>区域</a:t>
            </a:r>
            <a:r>
              <a:rPr lang="zh-CN" altLang="en-US" sz="2000" dirty="0">
                <a:latin typeface="微软雅黑" panose="020B0503020204020204" pitchFamily="34" charset="-122"/>
                <a:ea typeface="微软雅黑" panose="020B0503020204020204" pitchFamily="34" charset="-122"/>
              </a:rPr>
              <a:t>则舍去颜色特征的判断</a:t>
            </a:r>
            <a:r>
              <a:rPr lang="zh-CN" altLang="en-US" sz="2000" dirty="0" smtClean="0">
                <a:latin typeface="微软雅黑" panose="020B0503020204020204" pitchFamily="34" charset="-122"/>
                <a:ea typeface="微软雅黑" panose="020B0503020204020204" pitchFamily="34" charset="-122"/>
              </a:rPr>
              <a:t>理解。以此</a:t>
            </a:r>
            <a:r>
              <a:rPr lang="zh-CN" altLang="en-US" sz="2000" dirty="0">
                <a:latin typeface="微软雅黑" panose="020B0503020204020204" pitchFamily="34" charset="-122"/>
                <a:ea typeface="微软雅黑" panose="020B0503020204020204" pitchFamily="34" charset="-122"/>
              </a:rPr>
              <a:t>完成水面图像的基础特征理解。</a:t>
            </a:r>
            <a:endParaRPr lang="zh-CN" altLang="en-US" dirty="0"/>
          </a:p>
        </p:txBody>
      </p:sp>
    </p:spTree>
    <p:extLst>
      <p:ext uri="{BB962C8B-B14F-4D97-AF65-F5344CB8AC3E}">
        <p14:creationId xmlns:p14="http://schemas.microsoft.com/office/powerpoint/2010/main" val="1022841086"/>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水面目标检测</a:t>
            </a:r>
          </a:p>
        </p:txBody>
      </p:sp>
      <p:sp>
        <p:nvSpPr>
          <p:cNvPr id="206" name="矩形 205"/>
          <p:cNvSpPr/>
          <p:nvPr/>
        </p:nvSpPr>
        <p:spPr>
          <a:xfrm>
            <a:off x="709683" y="1271050"/>
            <a:ext cx="3370998" cy="461665"/>
          </a:xfrm>
          <a:prstGeom prst="rect">
            <a:avLst/>
          </a:prstGeom>
          <a:solidFill>
            <a:srgbClr val="53BAE9"/>
          </a:solidFill>
        </p:spPr>
        <p:txBody>
          <a:bodyPr wrap="square" anchor="ctr">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水面目标</a:t>
            </a: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检测流程</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922583" y="388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9"/>
          <p:cNvSpPr>
            <a:spLocks noChangeArrowheads="1"/>
          </p:cNvSpPr>
          <p:nvPr/>
        </p:nvSpPr>
        <p:spPr bwMode="auto">
          <a:xfrm>
            <a:off x="3432234" y="5729049"/>
            <a:ext cx="14628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7970802" y="5496857"/>
            <a:ext cx="2595395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9" name="图片 18" descr="C:\Users\gaojie chen\Downloads\水面目标识别.png"/>
          <p:cNvPicPr/>
          <p:nvPr/>
        </p:nvPicPr>
        <p:blipFill>
          <a:blip r:embed="rId2">
            <a:extLst>
              <a:ext uri="{28A0092B-C50C-407E-A947-70E740481C1C}">
                <a14:useLocalDpi xmlns:a14="http://schemas.microsoft.com/office/drawing/2010/main" val="0"/>
              </a:ext>
            </a:extLst>
          </a:blip>
          <a:srcRect/>
          <a:stretch>
            <a:fillRect/>
          </a:stretch>
        </p:blipFill>
        <p:spPr bwMode="auto">
          <a:xfrm>
            <a:off x="233211" y="3172402"/>
            <a:ext cx="11055336" cy="2946590"/>
          </a:xfrm>
          <a:prstGeom prst="rect">
            <a:avLst/>
          </a:prstGeom>
          <a:noFill/>
          <a:ln>
            <a:noFill/>
          </a:ln>
        </p:spPr>
      </p:pic>
      <p:sp>
        <p:nvSpPr>
          <p:cNvPr id="4" name="文本框 3"/>
          <p:cNvSpPr txBox="1"/>
          <p:nvPr/>
        </p:nvSpPr>
        <p:spPr>
          <a:xfrm>
            <a:off x="709683" y="2147347"/>
            <a:ext cx="10756285" cy="961289"/>
          </a:xfrm>
          <a:prstGeom prst="rect">
            <a:avLst/>
          </a:prstGeom>
          <a:noFill/>
        </p:spPr>
        <p:txBody>
          <a:bodyPr wrap="square" rtlCol="0">
            <a:spAutoFit/>
          </a:bodyPr>
          <a:lstStyle/>
          <a:p>
            <a:pPr>
              <a:lnSpc>
                <a:spcPct val="150000"/>
              </a:lnSpc>
            </a:pPr>
            <a:r>
              <a:rPr lang="zh-CN" altLang="zh-CN" sz="2000" dirty="0">
                <a:latin typeface="微软雅黑" panose="020B0503020204020204" pitchFamily="34" charset="-122"/>
                <a:ea typeface="微软雅黑" panose="020B0503020204020204" pitchFamily="34" charset="-122"/>
              </a:rPr>
              <a:t>水上目标在水面中较为突兀，有较强的视觉显著性</a:t>
            </a:r>
            <a:r>
              <a:rPr lang="zh-CN" altLang="zh-CN" sz="2000" dirty="0" smtClean="0">
                <a:latin typeface="微软雅黑" panose="020B0503020204020204" pitchFamily="34" charset="-122"/>
                <a:ea typeface="微软雅黑" panose="020B0503020204020204" pitchFamily="34" charset="-122"/>
              </a:rPr>
              <a:t>。本</a:t>
            </a:r>
            <a:r>
              <a:rPr lang="zh-CN" altLang="en-US" sz="2000" dirty="0" smtClean="0">
                <a:latin typeface="微软雅黑" panose="020B0503020204020204" pitchFamily="34" charset="-122"/>
                <a:ea typeface="微软雅黑" panose="020B0503020204020204" pitchFamily="34" charset="-122"/>
              </a:rPr>
              <a:t>课题</a:t>
            </a:r>
            <a:r>
              <a:rPr lang="zh-CN" altLang="zh-CN" sz="2000" dirty="0" smtClean="0">
                <a:latin typeface="微软雅黑" panose="020B0503020204020204" pitchFamily="34" charset="-122"/>
                <a:ea typeface="微软雅黑" panose="020B0503020204020204" pitchFamily="34" charset="-122"/>
              </a:rPr>
              <a:t>使用</a:t>
            </a:r>
            <a:r>
              <a:rPr lang="zh-CN" altLang="zh-CN" sz="2000" dirty="0">
                <a:latin typeface="微软雅黑" panose="020B0503020204020204" pitchFamily="34" charset="-122"/>
                <a:ea typeface="微软雅黑" panose="020B0503020204020204" pitchFamily="34" charset="-122"/>
              </a:rPr>
              <a:t>基于全局对比度的显著性区域</a:t>
            </a:r>
            <a:r>
              <a:rPr lang="zh-CN" altLang="zh-CN" sz="2000" dirty="0" smtClean="0">
                <a:latin typeface="微软雅黑" panose="020B0503020204020204" pitchFamily="34" charset="-122"/>
                <a:ea typeface="微软雅黑" panose="020B0503020204020204" pitchFamily="34" charset="-122"/>
              </a:rPr>
              <a:t>检测中</a:t>
            </a:r>
            <a:r>
              <a:rPr lang="zh-CN" altLang="zh-CN" sz="2000" dirty="0">
                <a:latin typeface="微软雅黑" panose="020B0503020204020204" pitchFamily="34" charset="-122"/>
                <a:ea typeface="微软雅黑" panose="020B0503020204020204" pitchFamily="34" charset="-122"/>
              </a:rPr>
              <a:t>的基于直方图对比度的图像像素显著性值的检测方法来进行水面目标识别</a:t>
            </a:r>
            <a:r>
              <a:rPr lang="zh-CN" altLang="zh-CN" sz="2000"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3188257"/>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水面目标检测</a:t>
            </a:r>
          </a:p>
        </p:txBody>
      </p:sp>
      <p:sp>
        <p:nvSpPr>
          <p:cNvPr id="206" name="矩形 205"/>
          <p:cNvSpPr/>
          <p:nvPr/>
        </p:nvSpPr>
        <p:spPr>
          <a:xfrm>
            <a:off x="709683" y="1271050"/>
            <a:ext cx="3370998"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视觉显著性检测方法</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922583" y="388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9"/>
          <p:cNvSpPr>
            <a:spLocks noChangeArrowheads="1"/>
          </p:cNvSpPr>
          <p:nvPr/>
        </p:nvSpPr>
        <p:spPr bwMode="auto">
          <a:xfrm>
            <a:off x="3432234" y="5729049"/>
            <a:ext cx="14628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7970802" y="5496857"/>
            <a:ext cx="2595395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文本框 3"/>
          <p:cNvSpPr txBox="1"/>
          <p:nvPr/>
        </p:nvSpPr>
        <p:spPr>
          <a:xfrm>
            <a:off x="736053" y="1755005"/>
            <a:ext cx="10756285" cy="1938992"/>
          </a:xfrm>
          <a:prstGeom prst="rect">
            <a:avLst/>
          </a:prstGeom>
          <a:noFill/>
        </p:spPr>
        <p:txBody>
          <a:bodyPr wrap="square" rtlCol="0">
            <a:spAutoFit/>
          </a:bodyPr>
          <a:lstStyle/>
          <a:p>
            <a:pPr>
              <a:lnSpc>
                <a:spcPct val="150000"/>
              </a:lnSpc>
            </a:pPr>
            <a:r>
              <a:rPr lang="zh-CN" altLang="en-US" sz="2000" b="1" dirty="0" smtClean="0">
                <a:latin typeface="微软雅黑" panose="020B0503020204020204" pitchFamily="34" charset="-122"/>
                <a:ea typeface="微软雅黑" panose="020B0503020204020204" pitchFamily="34" charset="-122"/>
              </a:rPr>
              <a:t>在</a:t>
            </a:r>
            <a:r>
              <a:rPr lang="zh-CN" altLang="en-US" sz="2000" b="1" dirty="0">
                <a:latin typeface="微软雅黑" panose="020B0503020204020204" pitchFamily="34" charset="-122"/>
                <a:ea typeface="微软雅黑" panose="020B0503020204020204" pitchFamily="34" charset="-122"/>
              </a:rPr>
              <a:t>一个场景中，人类首先会注意到的是图像中较为突出和强对比性的视觉区域</a:t>
            </a:r>
            <a:r>
              <a:rPr lang="zh-CN" altLang="en-US" sz="2000" dirty="0">
                <a:latin typeface="微软雅黑" panose="020B0503020204020204" pitchFamily="34" charset="-122"/>
                <a:ea typeface="微软雅黑" panose="020B0503020204020204" pitchFamily="34" charset="-122"/>
              </a:rPr>
              <a:t>，不是整个视觉场景。因此可以将视觉图像分为高显著区域和低显著</a:t>
            </a:r>
            <a:r>
              <a:rPr lang="zh-CN" altLang="en-US" sz="2000" dirty="0" smtClean="0">
                <a:latin typeface="微软雅黑" panose="020B0503020204020204" pitchFamily="34" charset="-122"/>
                <a:ea typeface="微软雅黑" panose="020B0503020204020204" pitchFamily="34" charset="-122"/>
              </a:rPr>
              <a:t>区域。</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zh-CN" altLang="en-US" sz="2000" dirty="0" smtClean="0">
                <a:latin typeface="微软雅黑" panose="020B0503020204020204" pitchFamily="34" charset="-122"/>
                <a:ea typeface="微软雅黑" panose="020B0503020204020204" pitchFamily="34" charset="-122"/>
              </a:rPr>
              <a:t>人类</a:t>
            </a:r>
            <a:r>
              <a:rPr lang="zh-CN" altLang="en-US" sz="2000" dirty="0">
                <a:latin typeface="微软雅黑" panose="020B0503020204020204" pitchFamily="34" charset="-122"/>
                <a:ea typeface="微软雅黑" panose="020B0503020204020204" pitchFamily="34" charset="-122"/>
              </a:rPr>
              <a:t>的视觉系统的一个敏感因素是视觉场景的对比度，因此我们可以基于图像的颜色</a:t>
            </a:r>
            <a:r>
              <a:rPr lang="zh-CN" altLang="en-US" sz="2000" dirty="0" smtClean="0">
                <a:latin typeface="微软雅黑" panose="020B0503020204020204" pitchFamily="34" charset="-122"/>
                <a:ea typeface="微软雅黑" panose="020B0503020204020204" pitchFamily="34" charset="-122"/>
              </a:rPr>
              <a:t>统计，</a:t>
            </a:r>
            <a:r>
              <a:rPr lang="zh-CN" altLang="en-US" sz="2000" dirty="0">
                <a:latin typeface="微软雅黑" panose="020B0503020204020204" pitchFamily="34" charset="-122"/>
                <a:ea typeface="微软雅黑" panose="020B0503020204020204" pitchFamily="34" charset="-122"/>
              </a:rPr>
              <a:t>并进行对比度计算的</a:t>
            </a:r>
            <a:r>
              <a:rPr lang="zh-CN" altLang="en-US" sz="2000" b="1" dirty="0">
                <a:latin typeface="微软雅黑" panose="020B0503020204020204" pitchFamily="34" charset="-122"/>
                <a:ea typeface="微软雅黑" panose="020B0503020204020204" pitchFamily="34" charset="-122"/>
              </a:rPr>
              <a:t>显著性检测方法来进行</a:t>
            </a:r>
            <a:r>
              <a:rPr lang="zh-CN" altLang="en-US" sz="2000" b="1" dirty="0" smtClean="0">
                <a:latin typeface="微软雅黑" panose="020B0503020204020204" pitchFamily="34" charset="-122"/>
                <a:ea typeface="微软雅黑" panose="020B0503020204020204" pitchFamily="34" charset="-122"/>
              </a:rPr>
              <a:t>实现</a:t>
            </a:r>
            <a:r>
              <a:rPr lang="zh-CN" altLang="en-US" sz="2000"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pic>
        <p:nvPicPr>
          <p:cNvPr id="20" name="图片 19" descr="C:\Users\Administrator\Desktop\25_25406.jpg"/>
          <p:cNvPicPr/>
          <p:nvPr/>
        </p:nvPicPr>
        <p:blipFill rotWithShape="1">
          <a:blip r:embed="rId2">
            <a:extLst>
              <a:ext uri="{28A0092B-C50C-407E-A947-70E740481C1C}">
                <a14:useLocalDpi xmlns:a14="http://schemas.microsoft.com/office/drawing/2010/main" val="0"/>
              </a:ext>
            </a:extLst>
          </a:blip>
          <a:srcRect b="8031"/>
          <a:stretch/>
        </p:blipFill>
        <p:spPr bwMode="auto">
          <a:xfrm>
            <a:off x="3988838" y="3716287"/>
            <a:ext cx="4637310" cy="28465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5770533"/>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水面目标检测</a:t>
            </a:r>
          </a:p>
        </p:txBody>
      </p:sp>
      <p:sp>
        <p:nvSpPr>
          <p:cNvPr id="206" name="矩形 205"/>
          <p:cNvSpPr/>
          <p:nvPr/>
        </p:nvSpPr>
        <p:spPr>
          <a:xfrm>
            <a:off x="709683" y="1271050"/>
            <a:ext cx="3370998"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视觉显著性检测方法</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922583" y="388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9"/>
          <p:cNvSpPr>
            <a:spLocks noChangeArrowheads="1"/>
          </p:cNvSpPr>
          <p:nvPr/>
        </p:nvSpPr>
        <p:spPr bwMode="auto">
          <a:xfrm>
            <a:off x="3298616" y="5708577"/>
            <a:ext cx="14628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7970802" y="5496857"/>
            <a:ext cx="2595395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文本框 3"/>
          <p:cNvSpPr txBox="1"/>
          <p:nvPr/>
        </p:nvSpPr>
        <p:spPr>
          <a:xfrm>
            <a:off x="736053" y="1755005"/>
            <a:ext cx="10756285" cy="4247317"/>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通过将</a:t>
            </a:r>
            <a:r>
              <a:rPr lang="zh-CN" altLang="en-US" sz="2000" b="1" dirty="0">
                <a:latin typeface="微软雅黑" panose="020B0503020204020204" pitchFamily="34" charset="-122"/>
                <a:ea typeface="微软雅黑" panose="020B0503020204020204" pitchFamily="34" charset="-122"/>
              </a:rPr>
              <a:t>一个像素位置上的像素值替换为该像素的显著性值</a:t>
            </a:r>
            <a:r>
              <a:rPr lang="zh-CN" altLang="en-US" sz="2000" dirty="0">
                <a:latin typeface="微软雅黑" panose="020B0503020204020204" pitchFamily="34" charset="-122"/>
                <a:ea typeface="微软雅黑" panose="020B0503020204020204" pitchFamily="34" charset="-122"/>
              </a:rPr>
              <a:t>（即为该像素颜色和图像中其他像素的颜色的对比度值</a:t>
            </a:r>
            <a:r>
              <a:rPr lang="zh-CN" altLang="en-US" sz="2000"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得到显著性图像</a:t>
            </a:r>
            <a:r>
              <a:rPr lang="zh-CN" altLang="en-US" sz="2000" dirty="0" smtClean="0">
                <a:latin typeface="微软雅黑" panose="020B0503020204020204" pitchFamily="34" charset="-122"/>
                <a:ea typeface="微软雅黑" panose="020B0503020204020204" pitchFamily="34" charset="-122"/>
              </a:rPr>
              <a:t>。图像像素点的</a:t>
            </a:r>
            <a:r>
              <a:rPr lang="zh-CN" altLang="en-US" sz="2000" dirty="0">
                <a:latin typeface="微软雅黑" panose="020B0503020204020204" pitchFamily="34" charset="-122"/>
                <a:ea typeface="微软雅黑" panose="020B0503020204020204" pitchFamily="34" charset="-122"/>
              </a:rPr>
              <a:t>显著性值有如下定义</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sz="2000" dirty="0" smtClean="0">
              <a:latin typeface="微软雅黑" panose="020B0503020204020204" pitchFamily="34" charset="-122"/>
              <a:ea typeface="微软雅黑" panose="020B0503020204020204" pitchFamily="34" charset="-122"/>
            </a:endParaRPr>
          </a:p>
          <a:p>
            <a:pPr>
              <a:lnSpc>
                <a:spcPct val="150000"/>
              </a:lnSpc>
            </a:pP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zh-CN" altLang="en-US" sz="2000" dirty="0" smtClean="0">
                <a:latin typeface="微软雅黑" panose="020B0503020204020204" pitchFamily="34" charset="-122"/>
                <a:ea typeface="微软雅黑" panose="020B0503020204020204" pitchFamily="34" charset="-122"/>
              </a:rPr>
              <a:t>在</a:t>
            </a:r>
            <a:r>
              <a:rPr lang="zh-CN" altLang="en-US" sz="2000" dirty="0">
                <a:latin typeface="微软雅黑" panose="020B0503020204020204" pitchFamily="34" charset="-122"/>
                <a:ea typeface="微软雅黑" panose="020B0503020204020204" pitchFamily="34" charset="-122"/>
              </a:rPr>
              <a:t>公式</a:t>
            </a:r>
            <a:r>
              <a:rPr lang="zh-CN" altLang="en-US" sz="2000" dirty="0" smtClean="0">
                <a:latin typeface="微软雅黑" panose="020B0503020204020204" pitchFamily="34" charset="-122"/>
                <a:ea typeface="微软雅黑" panose="020B0503020204020204" pitchFamily="34" charset="-122"/>
              </a:rPr>
              <a:t>中                代表</a:t>
            </a:r>
            <a:r>
              <a:rPr lang="zh-CN" altLang="en-US" sz="2000" dirty="0">
                <a:latin typeface="微软雅黑" panose="020B0503020204020204" pitchFamily="34" charset="-122"/>
                <a:ea typeface="微软雅黑" panose="020B0503020204020204" pitchFamily="34" charset="-122"/>
              </a:rPr>
              <a:t>两个像素点在 </a:t>
            </a:r>
            <a:r>
              <a:rPr lang="zh-CN" altLang="en-US" sz="2000" dirty="0" smtClean="0">
                <a:latin typeface="微软雅黑" panose="020B0503020204020204" pitchFamily="34" charset="-122"/>
                <a:ea typeface="微软雅黑" panose="020B0503020204020204" pitchFamily="34" charset="-122"/>
              </a:rPr>
              <a:t>                       颜色</a:t>
            </a:r>
            <a:r>
              <a:rPr lang="zh-CN" altLang="en-US" sz="2000" dirty="0">
                <a:latin typeface="微软雅黑" panose="020B0503020204020204" pitchFamily="34" charset="-122"/>
                <a:ea typeface="微软雅黑" panose="020B0503020204020204" pitchFamily="34" charset="-122"/>
              </a:rPr>
              <a:t>空间中的距离度量</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zh-CN" altLang="en-US" sz="2000" dirty="0" smtClean="0">
                <a:latin typeface="微软雅黑" panose="020B0503020204020204" pitchFamily="34" charset="-122"/>
                <a:ea typeface="微软雅黑" panose="020B0503020204020204" pitchFamily="34" charset="-122"/>
              </a:rPr>
              <a:t>这个</a:t>
            </a:r>
            <a:r>
              <a:rPr lang="zh-CN" altLang="en-US" sz="2000" dirty="0">
                <a:latin typeface="微软雅黑" panose="020B0503020204020204" pitchFamily="34" charset="-122"/>
                <a:ea typeface="微软雅黑" panose="020B0503020204020204" pitchFamily="34" charset="-122"/>
              </a:rPr>
              <a:t>算法中没有考虑空间上的距离，所以相同颜色显著性的像素值可以归于一类，即可将公式转变为：</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4872251" y="2896633"/>
            <a:ext cx="1649500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892113915"/>
              </p:ext>
            </p:extLst>
          </p:nvPr>
        </p:nvGraphicFramePr>
        <p:xfrm>
          <a:off x="4562075" y="2989520"/>
          <a:ext cx="3104240" cy="888575"/>
        </p:xfrm>
        <a:graphic>
          <a:graphicData uri="http://schemas.openxmlformats.org/presentationml/2006/ole">
            <mc:AlternateContent xmlns:mc="http://schemas.openxmlformats.org/markup-compatibility/2006">
              <mc:Choice xmlns:v="urn:schemas-microsoft-com:vml" Requires="v">
                <p:oleObj spid="_x0000_s13355" name="Equation" r:id="rId3" imgW="1282700" imgH="368300" progId="Equation.DSMT4">
                  <p:embed/>
                </p:oleObj>
              </mc:Choice>
              <mc:Fallback>
                <p:oleObj name="Equation" r:id="rId3" imgW="1282700" imgH="3683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075" y="2989520"/>
                        <a:ext cx="3104240" cy="888575"/>
                      </a:xfrm>
                      <a:prstGeom prst="rect">
                        <a:avLst/>
                      </a:prstGeom>
                      <a:noFill/>
                    </p:spPr>
                  </p:pic>
                </p:oleObj>
              </mc:Fallback>
            </mc:AlternateContent>
          </a:graphicData>
        </a:graphic>
      </p:graphicFrame>
      <p:sp>
        <p:nvSpPr>
          <p:cNvPr id="13" name="Rectangle 10"/>
          <p:cNvSpPr>
            <a:spLocks noChangeArrowheads="1"/>
          </p:cNvSpPr>
          <p:nvPr/>
        </p:nvSpPr>
        <p:spPr bwMode="auto">
          <a:xfrm>
            <a:off x="1584676" y="5030577"/>
            <a:ext cx="172707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5" name="对象 14"/>
          <p:cNvGraphicFramePr>
            <a:graphicFrameLocks noChangeAspect="1"/>
          </p:cNvGraphicFramePr>
          <p:nvPr>
            <p:extLst>
              <p:ext uri="{D42A27DB-BD31-4B8C-83A1-F6EECF244321}">
                <p14:modId xmlns:p14="http://schemas.microsoft.com/office/powerpoint/2010/main" val="2861810215"/>
              </p:ext>
            </p:extLst>
          </p:nvPr>
        </p:nvGraphicFramePr>
        <p:xfrm>
          <a:off x="1875234" y="4104331"/>
          <a:ext cx="1064596" cy="436757"/>
        </p:xfrm>
        <a:graphic>
          <a:graphicData uri="http://schemas.openxmlformats.org/presentationml/2006/ole">
            <mc:AlternateContent xmlns:mc="http://schemas.openxmlformats.org/markup-compatibility/2006">
              <mc:Choice xmlns:v="urn:schemas-microsoft-com:vml" Requires="v">
                <p:oleObj spid="_x0000_s13356" name="Equation" r:id="rId5" imgW="558800" imgH="228600" progId="Equation.DSMT4">
                  <p:embed/>
                </p:oleObj>
              </mc:Choice>
              <mc:Fallback>
                <p:oleObj name="Equation" r:id="rId5" imgW="558800" imgH="22860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5234" y="4104331"/>
                        <a:ext cx="1064596" cy="436757"/>
                      </a:xfrm>
                      <a:prstGeom prst="rect">
                        <a:avLst/>
                      </a:prstGeom>
                      <a:noFill/>
                    </p:spPr>
                  </p:pic>
                </p:oleObj>
              </mc:Fallback>
            </mc:AlternateContent>
          </a:graphicData>
        </a:graphic>
      </p:graphicFrame>
      <p:sp>
        <p:nvSpPr>
          <p:cNvPr id="16"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1210104808"/>
              </p:ext>
            </p:extLst>
          </p:nvPr>
        </p:nvGraphicFramePr>
        <p:xfrm>
          <a:off x="5346935" y="4104331"/>
          <a:ext cx="1269492" cy="438984"/>
        </p:xfrm>
        <a:graphic>
          <a:graphicData uri="http://schemas.openxmlformats.org/presentationml/2006/ole">
            <mc:AlternateContent xmlns:mc="http://schemas.openxmlformats.org/markup-compatibility/2006">
              <mc:Choice xmlns:v="urn:schemas-microsoft-com:vml" Requires="v">
                <p:oleObj spid="_x0000_s13357" name="Equation" r:id="rId7" imgW="507780" imgH="177723" progId="Equation.DSMT4">
                  <p:embed/>
                </p:oleObj>
              </mc:Choice>
              <mc:Fallback>
                <p:oleObj name="Equation" r:id="rId7" imgW="507780" imgH="177723"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6935" y="4104331"/>
                        <a:ext cx="1269492" cy="438984"/>
                      </a:xfrm>
                      <a:prstGeom prst="rect">
                        <a:avLst/>
                      </a:prstGeom>
                      <a:noFill/>
                    </p:spPr>
                  </p:pic>
                </p:oleObj>
              </mc:Fallback>
            </mc:AlternateContent>
          </a:graphicData>
        </a:graphic>
      </p:graphicFrame>
      <p:sp>
        <p:nvSpPr>
          <p:cNvPr id="23" name="Rectangle 18"/>
          <p:cNvSpPr>
            <a:spLocks noChangeArrowheads="1"/>
          </p:cNvSpPr>
          <p:nvPr/>
        </p:nvSpPr>
        <p:spPr bwMode="auto">
          <a:xfrm>
            <a:off x="3848669" y="5439618"/>
            <a:ext cx="2152336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4" name="对象 23"/>
          <p:cNvGraphicFramePr>
            <a:graphicFrameLocks noChangeAspect="1"/>
          </p:cNvGraphicFramePr>
          <p:nvPr>
            <p:extLst>
              <p:ext uri="{D42A27DB-BD31-4B8C-83A1-F6EECF244321}">
                <p14:modId xmlns:p14="http://schemas.microsoft.com/office/powerpoint/2010/main" val="2858168768"/>
              </p:ext>
            </p:extLst>
          </p:nvPr>
        </p:nvGraphicFramePr>
        <p:xfrm>
          <a:off x="3848669" y="5439617"/>
          <a:ext cx="4301474" cy="1049967"/>
        </p:xfrm>
        <a:graphic>
          <a:graphicData uri="http://schemas.openxmlformats.org/presentationml/2006/ole">
            <mc:AlternateContent xmlns:mc="http://schemas.openxmlformats.org/markup-compatibility/2006">
              <mc:Choice xmlns:v="urn:schemas-microsoft-com:vml" Requires="v">
                <p:oleObj spid="_x0000_s13358" name="Equation" r:id="rId9" imgW="1815312" imgH="444307" progId="Equation.DSMT4">
                  <p:embed/>
                </p:oleObj>
              </mc:Choice>
              <mc:Fallback>
                <p:oleObj name="Equation" r:id="rId9" imgW="1815312" imgH="444307" progId="Equation.DSMT4">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48669" y="5439617"/>
                        <a:ext cx="4301474" cy="1049967"/>
                      </a:xfrm>
                      <a:prstGeom prst="rect">
                        <a:avLst/>
                      </a:prstGeom>
                      <a:noFill/>
                    </p:spPr>
                  </p:pic>
                </p:oleObj>
              </mc:Fallback>
            </mc:AlternateContent>
          </a:graphicData>
        </a:graphic>
      </p:graphicFrame>
    </p:spTree>
    <p:extLst>
      <p:ext uri="{BB962C8B-B14F-4D97-AF65-F5344CB8AC3E}">
        <p14:creationId xmlns:p14="http://schemas.microsoft.com/office/powerpoint/2010/main" val="70912830"/>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水面目标检测</a:t>
            </a:r>
          </a:p>
        </p:txBody>
      </p:sp>
      <p:sp>
        <p:nvSpPr>
          <p:cNvPr id="206" name="矩形 205"/>
          <p:cNvSpPr/>
          <p:nvPr/>
        </p:nvSpPr>
        <p:spPr>
          <a:xfrm>
            <a:off x="709683" y="1271050"/>
            <a:ext cx="3370998"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水面图像显著性检测图</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922583" y="388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9"/>
          <p:cNvSpPr>
            <a:spLocks noChangeArrowheads="1"/>
          </p:cNvSpPr>
          <p:nvPr/>
        </p:nvSpPr>
        <p:spPr bwMode="auto">
          <a:xfrm>
            <a:off x="3432234" y="5729049"/>
            <a:ext cx="14628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7970802" y="5496857"/>
            <a:ext cx="2595395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 name="图片 1"/>
          <p:cNvPicPr>
            <a:picLocks noChangeAspect="1"/>
          </p:cNvPicPr>
          <p:nvPr/>
        </p:nvPicPr>
        <p:blipFill>
          <a:blip r:embed="rId2"/>
          <a:stretch>
            <a:fillRect/>
          </a:stretch>
        </p:blipFill>
        <p:spPr>
          <a:xfrm>
            <a:off x="121424" y="2084275"/>
            <a:ext cx="4547515" cy="4204789"/>
          </a:xfrm>
          <a:prstGeom prst="rect">
            <a:avLst/>
          </a:prstGeom>
        </p:spPr>
      </p:pic>
      <p:pic>
        <p:nvPicPr>
          <p:cNvPr id="5" name="图片 4"/>
          <p:cNvPicPr>
            <a:picLocks noChangeAspect="1"/>
          </p:cNvPicPr>
          <p:nvPr/>
        </p:nvPicPr>
        <p:blipFill rotWithShape="1">
          <a:blip r:embed="rId3"/>
          <a:srcRect l="46443"/>
          <a:stretch/>
        </p:blipFill>
        <p:spPr>
          <a:xfrm>
            <a:off x="4665749" y="2152269"/>
            <a:ext cx="2591228" cy="4109743"/>
          </a:xfrm>
          <a:prstGeom prst="rect">
            <a:avLst/>
          </a:prstGeom>
        </p:spPr>
      </p:pic>
      <p:sp>
        <p:nvSpPr>
          <p:cNvPr id="6" name="文本框 5"/>
          <p:cNvSpPr txBox="1"/>
          <p:nvPr/>
        </p:nvSpPr>
        <p:spPr>
          <a:xfrm>
            <a:off x="7432361" y="2402932"/>
            <a:ext cx="4026090" cy="3139321"/>
          </a:xfrm>
          <a:prstGeom prst="rect">
            <a:avLst/>
          </a:prstGeom>
          <a:noFill/>
        </p:spPr>
        <p:txBody>
          <a:bodyPr wrap="square" rtlCol="0">
            <a:spAutoFit/>
          </a:bodyPr>
          <a:lstStyle/>
          <a:p>
            <a:pPr>
              <a:lnSpc>
                <a:spcPct val="150000"/>
              </a:lnSpc>
            </a:pPr>
            <a:r>
              <a:rPr lang="zh-CN" altLang="zh-CN" sz="2000" dirty="0">
                <a:latin typeface="微软雅黑" panose="020B0503020204020204" pitchFamily="34" charset="-122"/>
                <a:ea typeface="微软雅黑" panose="020B0503020204020204" pitchFamily="34" charset="-122"/>
              </a:rPr>
              <a:t>通过实验分析可得视觉显著性对于水面图像非常优秀的检测效果和能力</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并</a:t>
            </a:r>
            <a:r>
              <a:rPr lang="zh-CN" altLang="zh-CN" sz="2000" b="1" dirty="0">
                <a:latin typeface="微软雅黑" panose="020B0503020204020204" pitchFamily="34" charset="-122"/>
                <a:ea typeface="微软雅黑" panose="020B0503020204020204" pitchFamily="34" charset="-122"/>
              </a:rPr>
              <a:t>通过进行背景理解和无场景理解的原图进行对比，可得出基于场景理解的显著性检测能非常好的将水面上的目标分割出来。</a:t>
            </a:r>
          </a:p>
          <a:p>
            <a:endParaRPr lang="zh-CN" altLang="en-US" dirty="0"/>
          </a:p>
        </p:txBody>
      </p:sp>
    </p:spTree>
    <p:extLst>
      <p:ext uri="{BB962C8B-B14F-4D97-AF65-F5344CB8AC3E}">
        <p14:creationId xmlns:p14="http://schemas.microsoft.com/office/powerpoint/2010/main" val="1632108276"/>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4528428" y="281865"/>
            <a:ext cx="3135144" cy="523220"/>
          </a:xfrm>
          <a:prstGeom prst="rect">
            <a:avLst/>
          </a:prstGeom>
          <a:noFill/>
        </p:spPr>
        <p:txBody>
          <a:bodyPr wrap="square" rtlCol="0" anchor="ctr">
            <a:spAutoFit/>
          </a:bodyPr>
          <a:lstStyle/>
          <a:p>
            <a:pPr algn="ctr"/>
            <a:r>
              <a:rPr lang="zh-CN" altLang="en-US" sz="2800" b="1" dirty="0" smtClean="0">
                <a:solidFill>
                  <a:srgbClr val="53BAE9"/>
                </a:solidFill>
                <a:latin typeface="微软雅黑" panose="020B0503020204020204" pitchFamily="34" charset="-122"/>
                <a:ea typeface="微软雅黑" panose="020B0503020204020204" pitchFamily="34" charset="-122"/>
              </a:rPr>
              <a:t>研 究 背 景</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43803" y="4805745"/>
            <a:ext cx="7506269" cy="1477328"/>
          </a:xfrm>
          <a:prstGeom prst="rect">
            <a:avLst/>
          </a:prstGeom>
          <a:noFill/>
        </p:spPr>
        <p:txBody>
          <a:bodyPr wrap="square" rtlCol="0">
            <a:spAutoFit/>
          </a:bodyPr>
          <a:lstStyle/>
          <a:p>
            <a:r>
              <a:rPr lang="zh-CN" altLang="zh-CN" sz="2400" dirty="0">
                <a:latin typeface="微软雅黑" panose="020B0503020204020204" pitchFamily="34" charset="-122"/>
                <a:ea typeface="微软雅黑" panose="020B0503020204020204" pitchFamily="34" charset="-122"/>
              </a:rPr>
              <a:t>随着水上商业贸易的高速发展和水面区域的利用率越来越高</a:t>
            </a:r>
            <a:r>
              <a:rPr lang="zh-CN" altLang="zh-CN" sz="2400" dirty="0" smtClean="0">
                <a:latin typeface="微软雅黑" panose="020B0503020204020204" pitchFamily="34" charset="-122"/>
                <a:ea typeface="微软雅黑" panose="020B0503020204020204" pitchFamily="34" charset="-122"/>
              </a:rPr>
              <a:t>，水上</a:t>
            </a:r>
            <a:r>
              <a:rPr lang="zh-CN" altLang="zh-CN" sz="2400" dirty="0">
                <a:latin typeface="微软雅黑" panose="020B0503020204020204" pitchFamily="34" charset="-122"/>
                <a:ea typeface="微软雅黑" panose="020B0503020204020204" pitchFamily="34" charset="-122"/>
              </a:rPr>
              <a:t>交通的事故发生率也在直线</a:t>
            </a:r>
            <a:r>
              <a:rPr lang="zh-CN" altLang="zh-CN" sz="2400" dirty="0" smtClean="0">
                <a:latin typeface="微软雅黑" panose="020B0503020204020204" pitchFamily="34" charset="-122"/>
                <a:ea typeface="微软雅黑" panose="020B0503020204020204" pitchFamily="34" charset="-122"/>
              </a:rPr>
              <a:t>上升，</a:t>
            </a:r>
            <a:r>
              <a:rPr lang="zh-CN" altLang="zh-CN" sz="2400" dirty="0">
                <a:latin typeface="微软雅黑" panose="020B0503020204020204" pitchFamily="34" charset="-122"/>
                <a:ea typeface="微软雅黑" panose="020B0503020204020204" pitchFamily="34" charset="-122"/>
              </a:rPr>
              <a:t>保障水面交通安全已经成为了关键问题。</a:t>
            </a:r>
          </a:p>
          <a:p>
            <a:endParaRPr lang="zh-CN" altLang="en-US" dirty="0"/>
          </a:p>
        </p:txBody>
      </p:sp>
      <p:sp>
        <p:nvSpPr>
          <p:cNvPr id="205" name="矩形 204"/>
          <p:cNvSpPr/>
          <p:nvPr/>
        </p:nvSpPr>
        <p:spPr>
          <a:xfrm>
            <a:off x="709684" y="4085964"/>
            <a:ext cx="2511187"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安全</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206" name="矩形 205"/>
          <p:cNvSpPr/>
          <p:nvPr/>
        </p:nvSpPr>
        <p:spPr>
          <a:xfrm>
            <a:off x="709683" y="1339352"/>
            <a:ext cx="2511187" cy="461665"/>
          </a:xfrm>
          <a:prstGeom prst="rect">
            <a:avLst/>
          </a:prstGeom>
          <a:solidFill>
            <a:srgbClr val="53BAE9"/>
          </a:solidFill>
        </p:spPr>
        <p:txBody>
          <a:bodyPr wrap="square" anchor="ctr">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News Gothic MT" charset="0"/>
              </a:rPr>
              <a:t>资源</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207" name="文本框 206"/>
          <p:cNvSpPr txBox="1"/>
          <p:nvPr/>
        </p:nvSpPr>
        <p:spPr>
          <a:xfrm>
            <a:off x="775293" y="2079700"/>
            <a:ext cx="7506269" cy="1200329"/>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水面区域和水资源正在成为全世界各个国家越来越重视的重要战略要地</a:t>
            </a:r>
            <a:r>
              <a:rPr lang="zh-CN" altLang="en-US" sz="2400" dirty="0" smtClean="0">
                <a:latin typeface="微软雅黑" panose="020B0503020204020204" pitchFamily="34" charset="-122"/>
                <a:ea typeface="微软雅黑" panose="020B0503020204020204" pitchFamily="34" charset="-122"/>
              </a:rPr>
              <a:t>。我国</a:t>
            </a:r>
            <a:r>
              <a:rPr lang="zh-CN" altLang="en-US" sz="2400" dirty="0">
                <a:latin typeface="微软雅黑" panose="020B0503020204020204" pitchFamily="34" charset="-122"/>
                <a:ea typeface="微软雅黑" panose="020B0503020204020204" pitchFamily="34" charset="-122"/>
              </a:rPr>
              <a:t>更应在发展水上经济的基础上</a:t>
            </a:r>
            <a:r>
              <a:rPr lang="zh-CN" altLang="en-US" sz="2400" dirty="0" smtClean="0">
                <a:latin typeface="微软雅黑" panose="020B0503020204020204" pitchFamily="34" charset="-122"/>
                <a:ea typeface="微软雅黑" panose="020B0503020204020204" pitchFamily="34" charset="-122"/>
              </a:rPr>
              <a:t>，建设</a:t>
            </a:r>
            <a:r>
              <a:rPr lang="zh-CN" altLang="en-US" sz="2400" dirty="0">
                <a:latin typeface="微软雅黑" panose="020B0503020204020204" pitchFamily="34" charset="-122"/>
                <a:ea typeface="微软雅黑" panose="020B0503020204020204" pitchFamily="34" charset="-122"/>
              </a:rPr>
              <a:t>水上强国。</a:t>
            </a:r>
            <a:endParaRPr lang="zh-CN" altLang="en-US" sz="2000" dirty="0"/>
          </a:p>
        </p:txBody>
      </p:sp>
      <p:pic>
        <p:nvPicPr>
          <p:cNvPr id="3" name="图片 2"/>
          <p:cNvPicPr>
            <a:picLocks noChangeAspect="1"/>
          </p:cNvPicPr>
          <p:nvPr/>
        </p:nvPicPr>
        <p:blipFill>
          <a:blip r:embed="rId2"/>
          <a:stretch>
            <a:fillRect/>
          </a:stretch>
        </p:blipFill>
        <p:spPr>
          <a:xfrm>
            <a:off x="8590719" y="1193861"/>
            <a:ext cx="2890583" cy="2482865"/>
          </a:xfrm>
          <a:prstGeom prst="rect">
            <a:avLst/>
          </a:prstGeom>
        </p:spPr>
      </p:pic>
      <p:pic>
        <p:nvPicPr>
          <p:cNvPr id="4" name="图片 3"/>
          <p:cNvPicPr>
            <a:picLocks noChangeAspect="1"/>
          </p:cNvPicPr>
          <p:nvPr/>
        </p:nvPicPr>
        <p:blipFill>
          <a:blip r:embed="rId3"/>
          <a:stretch>
            <a:fillRect/>
          </a:stretch>
        </p:blipFill>
        <p:spPr>
          <a:xfrm>
            <a:off x="8693963" y="4434528"/>
            <a:ext cx="2918968" cy="1761556"/>
          </a:xfrm>
          <a:prstGeom prst="rect">
            <a:avLst/>
          </a:prstGeom>
        </p:spPr>
      </p:pic>
    </p:spTree>
    <p:extLst>
      <p:ext uri="{BB962C8B-B14F-4D97-AF65-F5344CB8AC3E}">
        <p14:creationId xmlns:p14="http://schemas.microsoft.com/office/powerpoint/2010/main" val="2945959969"/>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水面目标检测</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206" name="矩形 205"/>
          <p:cNvSpPr/>
          <p:nvPr/>
        </p:nvSpPr>
        <p:spPr>
          <a:xfrm>
            <a:off x="709683" y="1271050"/>
            <a:ext cx="3370998"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水面目标检测方法比较</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922583" y="388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9"/>
          <p:cNvSpPr>
            <a:spLocks noChangeArrowheads="1"/>
          </p:cNvSpPr>
          <p:nvPr/>
        </p:nvSpPr>
        <p:spPr bwMode="auto">
          <a:xfrm>
            <a:off x="3432234" y="5729049"/>
            <a:ext cx="146281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7970802" y="5496857"/>
            <a:ext cx="2595395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439567" y="1947424"/>
            <a:ext cx="11249739" cy="147732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通过三种目标检测阈值分割后的图像</a:t>
            </a:r>
            <a:r>
              <a:rPr lang="zh-CN" altLang="en-US" sz="2000" b="1" dirty="0">
                <a:latin typeface="微软雅黑" panose="020B0503020204020204" pitchFamily="34" charset="-122"/>
                <a:ea typeface="微软雅黑" panose="020B0503020204020204" pitchFamily="34" charset="-122"/>
              </a:rPr>
              <a:t>对比分析可得</a:t>
            </a:r>
            <a:r>
              <a:rPr lang="zh-CN" altLang="en-US" sz="2000" dirty="0">
                <a:latin typeface="微软雅黑" panose="020B0503020204020204" pitchFamily="34" charset="-122"/>
                <a:ea typeface="微软雅黑" panose="020B0503020204020204" pitchFamily="34" charset="-122"/>
              </a:rPr>
              <a:t>，普通边缘检测法直接进行分割得到的目标轮廓不明显且，而基于</a:t>
            </a:r>
            <a:r>
              <a:rPr lang="en-US" altLang="zh-CN" sz="2000" dirty="0">
                <a:latin typeface="微软雅黑" panose="020B0503020204020204" pitchFamily="34" charset="-122"/>
                <a:ea typeface="微软雅黑" panose="020B0503020204020204" pitchFamily="34" charset="-122"/>
              </a:rPr>
              <a:t>Hough</a:t>
            </a:r>
            <a:r>
              <a:rPr lang="zh-CN" altLang="en-US" sz="2000" dirty="0">
                <a:latin typeface="微软雅黑" panose="020B0503020204020204" pitchFamily="34" charset="-122"/>
                <a:ea typeface="微软雅黑" panose="020B0503020204020204" pitchFamily="34" charset="-122"/>
              </a:rPr>
              <a:t>变换的目标检测容易将边缘检测为目标，且识别的目标轮廓不清晰，</a:t>
            </a:r>
            <a:r>
              <a:rPr lang="zh-CN" altLang="en-US" sz="2000" b="1" dirty="0" smtClean="0">
                <a:latin typeface="微软雅黑" panose="020B0503020204020204" pitchFamily="34" charset="-122"/>
                <a:ea typeface="微软雅黑" panose="020B0503020204020204" pitchFamily="34" charset="-122"/>
              </a:rPr>
              <a:t>而本课题采用的基于改进边缘检测的目标</a:t>
            </a:r>
            <a:r>
              <a:rPr lang="zh-CN" altLang="en-US" sz="2000" b="1" dirty="0">
                <a:latin typeface="微软雅黑" panose="020B0503020204020204" pitchFamily="34" charset="-122"/>
                <a:ea typeface="微软雅黑" panose="020B0503020204020204" pitchFamily="34" charset="-122"/>
              </a:rPr>
              <a:t>检测对于水面图像非常优秀的检测效果和能力</a:t>
            </a:r>
            <a:r>
              <a:rPr lang="en-US" altLang="zh-CN" sz="2000" b="1" dirty="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2258685" y="3506639"/>
            <a:ext cx="7172609" cy="3148950"/>
          </a:xfrm>
          <a:prstGeom prst="rect">
            <a:avLst/>
          </a:prstGeom>
        </p:spPr>
      </p:pic>
    </p:spTree>
    <p:extLst>
      <p:ext uri="{BB962C8B-B14F-4D97-AF65-F5344CB8AC3E}">
        <p14:creationId xmlns:p14="http://schemas.microsoft.com/office/powerpoint/2010/main" val="2706482397"/>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水面目标检测</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206" name="矩形 205"/>
          <p:cNvSpPr/>
          <p:nvPr/>
        </p:nvSpPr>
        <p:spPr>
          <a:xfrm>
            <a:off x="709683" y="1271050"/>
            <a:ext cx="3370998"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目标检测结果</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922583" y="388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7970802" y="5496857"/>
            <a:ext cx="2595395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 name="图片 1"/>
          <p:cNvPicPr>
            <a:picLocks noChangeAspect="1"/>
          </p:cNvPicPr>
          <p:nvPr/>
        </p:nvPicPr>
        <p:blipFill>
          <a:blip r:embed="rId2"/>
          <a:stretch>
            <a:fillRect/>
          </a:stretch>
        </p:blipFill>
        <p:spPr>
          <a:xfrm>
            <a:off x="5523725" y="1308332"/>
            <a:ext cx="5740315" cy="5293270"/>
          </a:xfrm>
          <a:prstGeom prst="rect">
            <a:avLst/>
          </a:prstGeom>
        </p:spPr>
      </p:pic>
      <p:sp>
        <p:nvSpPr>
          <p:cNvPr id="6" name="文本框 5"/>
          <p:cNvSpPr txBox="1"/>
          <p:nvPr/>
        </p:nvSpPr>
        <p:spPr>
          <a:xfrm>
            <a:off x="648715" y="3110051"/>
            <a:ext cx="4223983" cy="1846659"/>
          </a:xfrm>
          <a:prstGeom prst="rect">
            <a:avLst/>
          </a:prstGeom>
          <a:noFill/>
        </p:spPr>
        <p:txBody>
          <a:bodyPr wrap="square" rtlCol="0">
            <a:spAutoFit/>
          </a:bodyPr>
          <a:lstStyle/>
          <a:p>
            <a:r>
              <a:rPr lang="zh-CN" altLang="zh-CN" sz="2400" dirty="0">
                <a:latin typeface="微软雅黑" panose="020B0503020204020204" pitchFamily="34" charset="-122"/>
                <a:ea typeface="微软雅黑" panose="020B0503020204020204" pitchFamily="34" charset="-122"/>
              </a:rPr>
              <a:t>由实验数据分析可得，基于视觉显著性的水面目标识别方法对于水面目标识别率高，识别效果好，算法复杂度低。</a:t>
            </a:r>
          </a:p>
          <a:p>
            <a:endParaRPr lang="zh-CN" altLang="en-US" dirty="0"/>
          </a:p>
        </p:txBody>
      </p:sp>
    </p:spTree>
    <p:extLst>
      <p:ext uri="{BB962C8B-B14F-4D97-AF65-F5344CB8AC3E}">
        <p14:creationId xmlns:p14="http://schemas.microsoft.com/office/powerpoint/2010/main" val="3110084932"/>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53BAE9"/>
        </a:solidFill>
        <a:effectLst/>
      </p:bgPr>
    </p:bg>
    <p:spTree>
      <p:nvGrpSpPr>
        <p:cNvPr id="1" name=""/>
        <p:cNvGrpSpPr/>
        <p:nvPr/>
      </p:nvGrpSpPr>
      <p:grpSpPr>
        <a:xfrm>
          <a:off x="0" y="0"/>
          <a:ext cx="0" cy="0"/>
          <a:chOff x="0" y="0"/>
          <a:chExt cx="0" cy="0"/>
        </a:xfrm>
      </p:grpSpPr>
      <p:sp>
        <p:nvSpPr>
          <p:cNvPr id="4" name="椭圆 3"/>
          <p:cNvSpPr/>
          <p:nvPr/>
        </p:nvSpPr>
        <p:spPr>
          <a:xfrm rot="10800000">
            <a:off x="2551641" y="2626640"/>
            <a:ext cx="267237" cy="267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rot="10800000">
            <a:off x="1913518" y="2660045"/>
            <a:ext cx="200428" cy="2004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0800000">
            <a:off x="1342205" y="2693449"/>
            <a:ext cx="133619" cy="13361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0800000">
            <a:off x="837701" y="2726854"/>
            <a:ext cx="66809" cy="66809"/>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9373122" y="2626641"/>
            <a:ext cx="267237" cy="267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78054" y="2660046"/>
            <a:ext cx="200428" cy="2004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0716176" y="2693450"/>
            <a:ext cx="133619" cy="13361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287490" y="2726854"/>
            <a:ext cx="66809" cy="66809"/>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190771" y="2160095"/>
            <a:ext cx="1207383" cy="1200329"/>
          </a:xfrm>
          <a:prstGeom prst="rect">
            <a:avLst/>
          </a:prstGeom>
          <a:noFill/>
        </p:spPr>
        <p:txBody>
          <a:bodyPr wrap="none" rtlCol="0" anchor="ctr">
            <a:spAutoFit/>
          </a:bodyPr>
          <a:lstStyle/>
          <a:p>
            <a:pPr algn="ctr"/>
            <a:r>
              <a:rPr lang="en-US" altLang="zh-CN" sz="7200" dirty="0" smtClean="0">
                <a:solidFill>
                  <a:schemeClr val="bg1"/>
                </a:solidFill>
                <a:latin typeface="华文细黑" panose="02010600040101010101" pitchFamily="2" charset="-122"/>
                <a:ea typeface="华文细黑" panose="02010600040101010101" pitchFamily="2" charset="-122"/>
              </a:rPr>
              <a:t>04</a:t>
            </a:r>
            <a:endParaRPr lang="zh-CN" altLang="en-US" sz="7200" dirty="0">
              <a:solidFill>
                <a:schemeClr val="bg1"/>
              </a:solidFill>
              <a:latin typeface="华文细黑" panose="02010600040101010101" pitchFamily="2" charset="-122"/>
              <a:ea typeface="华文细黑" panose="02010600040101010101" pitchFamily="2" charset="-122"/>
            </a:endParaRPr>
          </a:p>
        </p:txBody>
      </p:sp>
      <p:grpSp>
        <p:nvGrpSpPr>
          <p:cNvPr id="13" name="组合 12"/>
          <p:cNvGrpSpPr/>
          <p:nvPr/>
        </p:nvGrpSpPr>
        <p:grpSpPr>
          <a:xfrm>
            <a:off x="4560528" y="2404333"/>
            <a:ext cx="4545460" cy="1581334"/>
            <a:chOff x="4494727" y="2977503"/>
            <a:chExt cx="4545460" cy="995776"/>
          </a:xfrm>
        </p:grpSpPr>
        <p:sp>
          <p:nvSpPr>
            <p:cNvPr id="14" name="文本框 13"/>
            <p:cNvSpPr txBox="1"/>
            <p:nvPr/>
          </p:nvSpPr>
          <p:spPr>
            <a:xfrm>
              <a:off x="4599487" y="2977503"/>
              <a:ext cx="4440700" cy="445760"/>
            </a:xfrm>
            <a:prstGeom prst="rect">
              <a:avLst/>
            </a:prstGeom>
            <a:noFill/>
          </p:spPr>
          <p:txBody>
            <a:bodyPr wrap="square" rtlCol="0" anchor="ctr">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毕设总结</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4494727" y="3607384"/>
              <a:ext cx="4404574" cy="365895"/>
            </a:xfrm>
            <a:prstGeom prst="rect">
              <a:avLst/>
            </a:prstGeom>
          </p:spPr>
          <p:txBody>
            <a:bodyPr wrap="square">
              <a:spAutoFit/>
            </a:bodyPr>
            <a:lstStyle/>
            <a:p>
              <a:pPr>
                <a:lnSpc>
                  <a:spcPct val="150000"/>
                </a:lnSpc>
              </a:pPr>
              <a:endParaRPr lang="en-US" altLang="zh-CN" sz="24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2195482612"/>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smtClean="0">
                <a:solidFill>
                  <a:srgbClr val="53BAE9"/>
                </a:solidFill>
                <a:latin typeface="微软雅黑" panose="020B0503020204020204" pitchFamily="34" charset="-122"/>
                <a:ea typeface="微软雅黑" panose="020B0503020204020204" pitchFamily="34" charset="-122"/>
              </a:rPr>
              <a:t>毕设总结</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922583" y="388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7970802" y="5496857"/>
            <a:ext cx="2595395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文本框 5"/>
          <p:cNvSpPr txBox="1"/>
          <p:nvPr/>
        </p:nvSpPr>
        <p:spPr>
          <a:xfrm>
            <a:off x="1182761" y="1496705"/>
            <a:ext cx="9593930" cy="4770537"/>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算法部分的实现是在</a:t>
            </a:r>
            <a:r>
              <a:rPr lang="en-US" altLang="zh-CN" sz="2000" dirty="0">
                <a:latin typeface="微软雅黑" panose="020B0503020204020204" pitchFamily="34" charset="-122"/>
                <a:ea typeface="微软雅黑" panose="020B0503020204020204" pitchFamily="34" charset="-122"/>
              </a:rPr>
              <a:t>VS2015</a:t>
            </a:r>
            <a:r>
              <a:rPr lang="zh-CN" altLang="en-US" sz="2000" dirty="0">
                <a:latin typeface="微软雅黑" panose="020B0503020204020204" pitchFamily="34" charset="-122"/>
                <a:ea typeface="微软雅黑" panose="020B0503020204020204" pitchFamily="34" charset="-122"/>
              </a:rPr>
              <a:t>开发环境下，结合</a:t>
            </a:r>
            <a:r>
              <a:rPr lang="en-US" altLang="zh-CN" sz="2000" dirty="0">
                <a:latin typeface="微软雅黑" panose="020B0503020204020204" pitchFamily="34" charset="-122"/>
                <a:ea typeface="微软雅黑" panose="020B0503020204020204" pitchFamily="34" charset="-122"/>
              </a:rPr>
              <a:t>OpenCV3.0.0</a:t>
            </a:r>
            <a:r>
              <a:rPr lang="zh-CN" altLang="en-US" sz="2000" dirty="0">
                <a:latin typeface="微软雅黑" panose="020B0503020204020204" pitchFamily="34" charset="-122"/>
                <a:ea typeface="微软雅黑" panose="020B0503020204020204" pitchFamily="34" charset="-122"/>
              </a:rPr>
              <a:t>完成</a:t>
            </a:r>
            <a:r>
              <a:rPr lang="zh-CN" altLang="en-US" sz="2000" dirty="0" smtClean="0">
                <a:latin typeface="微软雅黑" panose="020B0503020204020204" pitchFamily="34" charset="-122"/>
                <a:ea typeface="微软雅黑" panose="020B0503020204020204" pitchFamily="34" charset="-122"/>
              </a:rPr>
              <a:t>的</a:t>
            </a:r>
            <a:r>
              <a:rPr lang="zh-CN" altLang="en-US" sz="2000" dirty="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endParaRPr lang="en-US" altLang="zh-CN" sz="2000" dirty="0" smtClean="0">
              <a:latin typeface="微软雅黑" panose="020B0503020204020204" pitchFamily="34" charset="-122"/>
              <a:ea typeface="微软雅黑" panose="020B0503020204020204" pitchFamily="34" charset="-122"/>
            </a:endParaRPr>
          </a:p>
          <a:p>
            <a:r>
              <a:rPr lang="en-US" altLang="zh-CN" sz="2000" dirty="0" smtClean="0">
                <a:latin typeface="微软雅黑" panose="020B0503020204020204" pitchFamily="34" charset="-122"/>
                <a:ea typeface="微软雅黑" panose="020B0503020204020204" pitchFamily="34" charset="-122"/>
              </a:rPr>
              <a:t>1</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使用了的</a:t>
            </a:r>
            <a:r>
              <a:rPr lang="en-US" altLang="zh-CN" sz="2000" dirty="0">
                <a:latin typeface="微软雅黑" panose="020B0503020204020204" pitchFamily="34" charset="-122"/>
                <a:ea typeface="微软雅黑" panose="020B0503020204020204" pitchFamily="34" charset="-122"/>
              </a:rPr>
              <a:t>Mean-shift</a:t>
            </a:r>
            <a:r>
              <a:rPr lang="zh-CN" altLang="en-US" sz="2000" dirty="0">
                <a:latin typeface="微软雅黑" panose="020B0503020204020204" pitchFamily="34" charset="-122"/>
                <a:ea typeface="微软雅黑" panose="020B0503020204020204" pitchFamily="34" charset="-122"/>
              </a:rPr>
              <a:t>颜色聚类滤波算法，并与高亮区域平滑算法结合，可以较大程度上去除水面和天空区域的纹理，提高背景理解和水上目标检测的准确性</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提出了基于改进边缘检测的水天线识别，利用较低的算法复杂度实现了水天线的较精确识别</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对水面图像进行水面环境理解，将位置特征、纹理特征、颜色特征结合，无需先验信息即可区分天空、水面、水岸三大区域，提高了水面图像的理解能力</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采用了基于直方图对比度的图像像素显著性值的检测方法来进行水面目标识别，无需大量先验信息即可高效完成水面图像的水面目标识别</a:t>
            </a:r>
            <a:r>
              <a:rPr lang="zh-CN" altLang="en-US" sz="2000" dirty="0" smtClean="0">
                <a:latin typeface="微软雅黑" panose="020B0503020204020204" pitchFamily="34" charset="-122"/>
                <a:ea typeface="微软雅黑" panose="020B0503020204020204" pitchFamily="34" charset="-122"/>
              </a:rPr>
              <a:t>，该</a:t>
            </a:r>
            <a:r>
              <a:rPr lang="zh-CN" altLang="en-US" sz="2000" dirty="0">
                <a:latin typeface="微软雅黑" panose="020B0503020204020204" pitchFamily="34" charset="-122"/>
                <a:ea typeface="微软雅黑" panose="020B0503020204020204" pitchFamily="34" charset="-122"/>
              </a:rPr>
              <a:t>水面目标检测方法有优秀的鲁棒性和准确性</a:t>
            </a:r>
            <a:r>
              <a:rPr lang="zh-CN" altLang="en-US" sz="2000" dirty="0" smtClean="0">
                <a:latin typeface="微软雅黑" panose="020B0503020204020204" pitchFamily="34" charset="-122"/>
                <a:ea typeface="微软雅黑" panose="020B0503020204020204" pitchFamily="34" charset="-122"/>
              </a:rPr>
              <a:t>，算法</a:t>
            </a:r>
            <a:r>
              <a:rPr lang="zh-CN" altLang="en-US" sz="2000" dirty="0">
                <a:latin typeface="微软雅黑" panose="020B0503020204020204" pitchFamily="34" charset="-122"/>
                <a:ea typeface="微软雅黑" panose="020B0503020204020204" pitchFamily="34" charset="-122"/>
              </a:rPr>
              <a:t>复杂度极低。</a:t>
            </a:r>
          </a:p>
          <a:p>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20445803"/>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53BAE9"/>
        </a:solidFill>
        <a:effectLst/>
      </p:bgPr>
    </p:bg>
    <p:spTree>
      <p:nvGrpSpPr>
        <p:cNvPr id="1" name=""/>
        <p:cNvGrpSpPr/>
        <p:nvPr/>
      </p:nvGrpSpPr>
      <p:grpSpPr>
        <a:xfrm>
          <a:off x="0" y="0"/>
          <a:ext cx="0" cy="0"/>
          <a:chOff x="0" y="0"/>
          <a:chExt cx="0" cy="0"/>
        </a:xfrm>
      </p:grpSpPr>
      <p:sp>
        <p:nvSpPr>
          <p:cNvPr id="80" name="任意多边形 79"/>
          <p:cNvSpPr/>
          <p:nvPr/>
        </p:nvSpPr>
        <p:spPr>
          <a:xfrm>
            <a:off x="-1" y="4882636"/>
            <a:ext cx="12192001" cy="1975365"/>
          </a:xfrm>
          <a:custGeom>
            <a:avLst/>
            <a:gdLst>
              <a:gd name="connsiteX0" fmla="*/ 4353340 w 12192001"/>
              <a:gd name="connsiteY0" fmla="*/ 0 h 1975365"/>
              <a:gd name="connsiteX1" fmla="*/ 5522941 w 12192001"/>
              <a:gd name="connsiteY1" fmla="*/ 551581 h 1975365"/>
              <a:gd name="connsiteX2" fmla="*/ 5532197 w 12192001"/>
              <a:gd name="connsiteY2" fmla="*/ 563959 h 1975365"/>
              <a:gd name="connsiteX3" fmla="*/ 5553053 w 12192001"/>
              <a:gd name="connsiteY3" fmla="*/ 553912 h 1975365"/>
              <a:gd name="connsiteX4" fmla="*/ 6143039 w 12192001"/>
              <a:gd name="connsiteY4" fmla="*/ 434799 h 1975365"/>
              <a:gd name="connsiteX5" fmla="*/ 7214812 w 12192001"/>
              <a:gd name="connsiteY5" fmla="*/ 878743 h 1975365"/>
              <a:gd name="connsiteX6" fmla="*/ 7274619 w 12192001"/>
              <a:gd name="connsiteY6" fmla="*/ 944547 h 1975365"/>
              <a:gd name="connsiteX7" fmla="*/ 7300992 w 12192001"/>
              <a:gd name="connsiteY7" fmla="*/ 901137 h 1975365"/>
              <a:gd name="connsiteX8" fmla="*/ 8776254 w 12192001"/>
              <a:gd name="connsiteY8" fmla="*/ 116746 h 1975365"/>
              <a:gd name="connsiteX9" fmla="*/ 10251516 w 12192001"/>
              <a:gd name="connsiteY9" fmla="*/ 901137 h 1975365"/>
              <a:gd name="connsiteX10" fmla="*/ 10255993 w 12192001"/>
              <a:gd name="connsiteY10" fmla="*/ 908506 h 1975365"/>
              <a:gd name="connsiteX11" fmla="*/ 10332727 w 12192001"/>
              <a:gd name="connsiteY11" fmla="*/ 824077 h 1975365"/>
              <a:gd name="connsiteX12" fmla="*/ 11404501 w 12192001"/>
              <a:gd name="connsiteY12" fmla="*/ 380133 h 1975365"/>
              <a:gd name="connsiteX13" fmla="*/ 12126982 w 12192001"/>
              <a:gd name="connsiteY13" fmla="*/ 563072 h 1975365"/>
              <a:gd name="connsiteX14" fmla="*/ 12192001 w 12192001"/>
              <a:gd name="connsiteY14" fmla="*/ 602572 h 1975365"/>
              <a:gd name="connsiteX15" fmla="*/ 12192001 w 12192001"/>
              <a:gd name="connsiteY15" fmla="*/ 1975365 h 1975365"/>
              <a:gd name="connsiteX16" fmla="*/ 0 w 12192001"/>
              <a:gd name="connsiteY16" fmla="*/ 1975365 h 1975365"/>
              <a:gd name="connsiteX17" fmla="*/ 0 w 12192001"/>
              <a:gd name="connsiteY17" fmla="*/ 204727 h 1975365"/>
              <a:gd name="connsiteX18" fmla="*/ 55205 w 12192001"/>
              <a:gd name="connsiteY18" fmla="*/ 207862 h 1975365"/>
              <a:gd name="connsiteX19" fmla="*/ 1223759 w 12192001"/>
              <a:gd name="connsiteY19" fmla="*/ 843689 h 1975365"/>
              <a:gd name="connsiteX20" fmla="*/ 1311523 w 12192001"/>
              <a:gd name="connsiteY20" fmla="*/ 961054 h 1975365"/>
              <a:gd name="connsiteX21" fmla="*/ 1316220 w 12192001"/>
              <a:gd name="connsiteY21" fmla="*/ 955887 h 1975365"/>
              <a:gd name="connsiteX22" fmla="*/ 2574237 w 12192001"/>
              <a:gd name="connsiteY22" fmla="*/ 434799 h 1975365"/>
              <a:gd name="connsiteX23" fmla="*/ 3103288 w 12192001"/>
              <a:gd name="connsiteY23" fmla="*/ 514784 h 1975365"/>
              <a:gd name="connsiteX24" fmla="*/ 3188753 w 12192001"/>
              <a:gd name="connsiteY24" fmla="*/ 546065 h 1975365"/>
              <a:gd name="connsiteX25" fmla="*/ 3281567 w 12192001"/>
              <a:gd name="connsiteY25" fmla="*/ 443944 h 1975365"/>
              <a:gd name="connsiteX26" fmla="*/ 4353340 w 12192001"/>
              <a:gd name="connsiteY26" fmla="*/ 0 h 197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1" h="1975365">
                <a:moveTo>
                  <a:pt x="4353340" y="0"/>
                </a:moveTo>
                <a:cubicBezTo>
                  <a:pt x="4824213" y="0"/>
                  <a:pt x="5244936" y="214716"/>
                  <a:pt x="5522941" y="551581"/>
                </a:cubicBezTo>
                <a:lnTo>
                  <a:pt x="5532197" y="563959"/>
                </a:lnTo>
                <a:lnTo>
                  <a:pt x="5553053" y="553912"/>
                </a:lnTo>
                <a:cubicBezTo>
                  <a:pt x="5734391" y="477212"/>
                  <a:pt x="5933762" y="434799"/>
                  <a:pt x="6143039" y="434799"/>
                </a:cubicBezTo>
                <a:cubicBezTo>
                  <a:pt x="6561592" y="434799"/>
                  <a:pt x="6940521" y="604452"/>
                  <a:pt x="7214812" y="878743"/>
                </a:cubicBezTo>
                <a:lnTo>
                  <a:pt x="7274619" y="944547"/>
                </a:lnTo>
                <a:lnTo>
                  <a:pt x="7300992" y="901137"/>
                </a:lnTo>
                <a:cubicBezTo>
                  <a:pt x="7620710" y="427892"/>
                  <a:pt x="8162146" y="116746"/>
                  <a:pt x="8776254" y="116746"/>
                </a:cubicBezTo>
                <a:cubicBezTo>
                  <a:pt x="9390362" y="116746"/>
                  <a:pt x="9931798" y="427892"/>
                  <a:pt x="10251516" y="901137"/>
                </a:cubicBezTo>
                <a:lnTo>
                  <a:pt x="10255993" y="908506"/>
                </a:lnTo>
                <a:lnTo>
                  <a:pt x="10332727" y="824077"/>
                </a:lnTo>
                <a:cubicBezTo>
                  <a:pt x="10607018" y="549786"/>
                  <a:pt x="10985947" y="380133"/>
                  <a:pt x="11404501" y="380133"/>
                </a:cubicBezTo>
                <a:cubicBezTo>
                  <a:pt x="11666097" y="380133"/>
                  <a:pt x="11912215" y="446404"/>
                  <a:pt x="12126982" y="563072"/>
                </a:cubicBezTo>
                <a:lnTo>
                  <a:pt x="12192001" y="602572"/>
                </a:lnTo>
                <a:lnTo>
                  <a:pt x="12192001" y="1975365"/>
                </a:lnTo>
                <a:lnTo>
                  <a:pt x="0" y="1975365"/>
                </a:lnTo>
                <a:lnTo>
                  <a:pt x="0" y="204727"/>
                </a:lnTo>
                <a:lnTo>
                  <a:pt x="55205" y="207862"/>
                </a:lnTo>
                <a:cubicBezTo>
                  <a:pt x="524453" y="261507"/>
                  <a:pt x="938234" y="497713"/>
                  <a:pt x="1223759" y="843689"/>
                </a:cubicBezTo>
                <a:lnTo>
                  <a:pt x="1311523" y="961054"/>
                </a:lnTo>
                <a:lnTo>
                  <a:pt x="1316220" y="955887"/>
                </a:lnTo>
                <a:cubicBezTo>
                  <a:pt x="1638174" y="633932"/>
                  <a:pt x="2082950" y="434799"/>
                  <a:pt x="2574237" y="434799"/>
                </a:cubicBezTo>
                <a:cubicBezTo>
                  <a:pt x="2758469" y="434799"/>
                  <a:pt x="2936161" y="462802"/>
                  <a:pt x="3103288" y="514784"/>
                </a:cubicBezTo>
                <a:lnTo>
                  <a:pt x="3188753" y="546065"/>
                </a:lnTo>
                <a:lnTo>
                  <a:pt x="3281567" y="443944"/>
                </a:lnTo>
                <a:cubicBezTo>
                  <a:pt x="3555858" y="169652"/>
                  <a:pt x="3934787" y="0"/>
                  <a:pt x="4353340" y="0"/>
                </a:cubicBezTo>
                <a:close/>
              </a:path>
            </a:pathLst>
          </a:custGeom>
          <a:gradFill>
            <a:gsLst>
              <a:gs pos="0">
                <a:srgbClr val="E5EEF3">
                  <a:alpha val="50000"/>
                </a:srgbClr>
              </a:gs>
              <a:gs pos="100000">
                <a:srgbClr val="E1EBF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1" y="5412809"/>
            <a:ext cx="12192000" cy="1445191"/>
          </a:xfrm>
          <a:custGeom>
            <a:avLst/>
            <a:gdLst>
              <a:gd name="connsiteX0" fmla="*/ 3397688 w 12192000"/>
              <a:gd name="connsiteY0" fmla="*/ 0 h 1445191"/>
              <a:gd name="connsiteX1" fmla="*/ 4028686 w 12192000"/>
              <a:gd name="connsiteY1" fmla="*/ 335498 h 1445191"/>
              <a:gd name="connsiteX2" fmla="*/ 4064859 w 12192000"/>
              <a:gd name="connsiteY2" fmla="*/ 402142 h 1445191"/>
              <a:gd name="connsiteX3" fmla="*/ 4184991 w 12192000"/>
              <a:gd name="connsiteY3" fmla="*/ 336937 h 1445191"/>
              <a:gd name="connsiteX4" fmla="*/ 4481190 w 12192000"/>
              <a:gd name="connsiteY4" fmla="*/ 277137 h 1445191"/>
              <a:gd name="connsiteX5" fmla="*/ 5112188 w 12192000"/>
              <a:gd name="connsiteY5" fmla="*/ 612635 h 1445191"/>
              <a:gd name="connsiteX6" fmla="*/ 5112268 w 12192000"/>
              <a:gd name="connsiteY6" fmla="*/ 612785 h 1445191"/>
              <a:gd name="connsiteX7" fmla="*/ 5138627 w 12192000"/>
              <a:gd name="connsiteY7" fmla="*/ 564223 h 1445191"/>
              <a:gd name="connsiteX8" fmla="*/ 5943603 w 12192000"/>
              <a:gd name="connsiteY8" fmla="*/ 136221 h 1445191"/>
              <a:gd name="connsiteX9" fmla="*/ 6406326 w 12192000"/>
              <a:gd name="connsiteY9" fmla="*/ 253387 h 1445191"/>
              <a:gd name="connsiteX10" fmla="*/ 6446733 w 12192000"/>
              <a:gd name="connsiteY10" fmla="*/ 277935 h 1445191"/>
              <a:gd name="connsiteX11" fmla="*/ 6492158 w 12192000"/>
              <a:gd name="connsiteY11" fmla="*/ 222879 h 1445191"/>
              <a:gd name="connsiteX12" fmla="*/ 7030236 w 12192000"/>
              <a:gd name="connsiteY12" fmla="*/ 0 h 1445191"/>
              <a:gd name="connsiteX13" fmla="*/ 7568314 w 12192000"/>
              <a:gd name="connsiteY13" fmla="*/ 222879 h 1445191"/>
              <a:gd name="connsiteX14" fmla="*/ 7608074 w 12192000"/>
              <a:gd name="connsiteY14" fmla="*/ 271069 h 1445191"/>
              <a:gd name="connsiteX15" fmla="*/ 7616564 w 12192000"/>
              <a:gd name="connsiteY15" fmla="*/ 265911 h 1445191"/>
              <a:gd name="connsiteX16" fmla="*/ 8079289 w 12192000"/>
              <a:gd name="connsiteY16" fmla="*/ 148745 h 1445191"/>
              <a:gd name="connsiteX17" fmla="*/ 8813332 w 12192000"/>
              <a:gd name="connsiteY17" fmla="*/ 484217 h 1445191"/>
              <a:gd name="connsiteX18" fmla="*/ 8909108 w 12192000"/>
              <a:gd name="connsiteY18" fmla="*/ 615575 h 1445191"/>
              <a:gd name="connsiteX19" fmla="*/ 8910704 w 12192000"/>
              <a:gd name="connsiteY19" fmla="*/ 612634 h 1445191"/>
              <a:gd name="connsiteX20" fmla="*/ 9541702 w 12192000"/>
              <a:gd name="connsiteY20" fmla="*/ 277136 h 1445191"/>
              <a:gd name="connsiteX21" fmla="*/ 9967160 w 12192000"/>
              <a:gd name="connsiteY21" fmla="*/ 407095 h 1445191"/>
              <a:gd name="connsiteX22" fmla="*/ 9976306 w 12192000"/>
              <a:gd name="connsiteY22" fmla="*/ 414641 h 1445191"/>
              <a:gd name="connsiteX23" fmla="*/ 10019263 w 12192000"/>
              <a:gd name="connsiteY23" fmla="*/ 335498 h 1445191"/>
              <a:gd name="connsiteX24" fmla="*/ 10650261 w 12192000"/>
              <a:gd name="connsiteY24" fmla="*/ 0 h 1445191"/>
              <a:gd name="connsiteX25" fmla="*/ 11281259 w 12192000"/>
              <a:gd name="connsiteY25" fmla="*/ 335498 h 1445191"/>
              <a:gd name="connsiteX26" fmla="*/ 11306422 w 12192000"/>
              <a:gd name="connsiteY26" fmla="*/ 381858 h 1445191"/>
              <a:gd name="connsiteX27" fmla="*/ 11321378 w 12192000"/>
              <a:gd name="connsiteY27" fmla="*/ 369518 h 1445191"/>
              <a:gd name="connsiteX28" fmla="*/ 11746836 w 12192000"/>
              <a:gd name="connsiteY28" fmla="*/ 239559 h 1445191"/>
              <a:gd name="connsiteX29" fmla="*/ 12172294 w 12192000"/>
              <a:gd name="connsiteY29" fmla="*/ 369518 h 1445191"/>
              <a:gd name="connsiteX30" fmla="*/ 12192000 w 12192000"/>
              <a:gd name="connsiteY30" fmla="*/ 385777 h 1445191"/>
              <a:gd name="connsiteX31" fmla="*/ 12192000 w 12192000"/>
              <a:gd name="connsiteY31" fmla="*/ 1445191 h 1445191"/>
              <a:gd name="connsiteX32" fmla="*/ 0 w 12192000"/>
              <a:gd name="connsiteY32" fmla="*/ 1445191 h 1445191"/>
              <a:gd name="connsiteX33" fmla="*/ 0 w 12192000"/>
              <a:gd name="connsiteY33" fmla="*/ 52120 h 1445191"/>
              <a:gd name="connsiteX34" fmla="*/ 68550 w 12192000"/>
              <a:gd name="connsiteY34" fmla="*/ 79738 h 1445191"/>
              <a:gd name="connsiteX35" fmla="*/ 247175 w 12192000"/>
              <a:gd name="connsiteY35" fmla="*/ 184935 h 1445191"/>
              <a:gd name="connsiteX36" fmla="*/ 338186 w 12192000"/>
              <a:gd name="connsiteY36" fmla="*/ 253847 h 1445191"/>
              <a:gd name="connsiteX37" fmla="*/ 338943 w 12192000"/>
              <a:gd name="connsiteY37" fmla="*/ 253387 h 1445191"/>
              <a:gd name="connsiteX38" fmla="*/ 801669 w 12192000"/>
              <a:gd name="connsiteY38" fmla="*/ 136221 h 1445191"/>
              <a:gd name="connsiteX39" fmla="*/ 1631894 w 12192000"/>
              <a:gd name="connsiteY39" fmla="*/ 603610 h 1445191"/>
              <a:gd name="connsiteX40" fmla="*/ 1638578 w 12192000"/>
              <a:gd name="connsiteY40" fmla="*/ 617070 h 1445191"/>
              <a:gd name="connsiteX41" fmla="*/ 1711200 w 12192000"/>
              <a:gd name="connsiteY41" fmla="*/ 529051 h 1445191"/>
              <a:gd name="connsiteX42" fmla="*/ 2289136 w 12192000"/>
              <a:gd name="connsiteY42" fmla="*/ 289663 h 1445191"/>
              <a:gd name="connsiteX43" fmla="*/ 2695964 w 12192000"/>
              <a:gd name="connsiteY43" fmla="*/ 397949 h 1445191"/>
              <a:gd name="connsiteX44" fmla="*/ 2722727 w 12192000"/>
              <a:gd name="connsiteY44" fmla="*/ 416495 h 1445191"/>
              <a:gd name="connsiteX45" fmla="*/ 2766691 w 12192000"/>
              <a:gd name="connsiteY45" fmla="*/ 335498 h 1445191"/>
              <a:gd name="connsiteX46" fmla="*/ 3397688 w 12192000"/>
              <a:gd name="connsiteY46" fmla="*/ 0 h 144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2192000" h="1445191">
                <a:moveTo>
                  <a:pt x="3397688" y="0"/>
                </a:moveTo>
                <a:cubicBezTo>
                  <a:pt x="3660354" y="0"/>
                  <a:pt x="3891936" y="133083"/>
                  <a:pt x="4028686" y="335498"/>
                </a:cubicBezTo>
                <a:lnTo>
                  <a:pt x="4064859" y="402142"/>
                </a:lnTo>
                <a:lnTo>
                  <a:pt x="4184991" y="336937"/>
                </a:lnTo>
                <a:cubicBezTo>
                  <a:pt x="4276031" y="298430"/>
                  <a:pt x="4376124" y="277137"/>
                  <a:pt x="4481190" y="277137"/>
                </a:cubicBezTo>
                <a:cubicBezTo>
                  <a:pt x="4743855" y="277137"/>
                  <a:pt x="4975438" y="410220"/>
                  <a:pt x="5112188" y="612635"/>
                </a:cubicBezTo>
                <a:lnTo>
                  <a:pt x="5112268" y="612785"/>
                </a:lnTo>
                <a:lnTo>
                  <a:pt x="5138627" y="564223"/>
                </a:lnTo>
                <a:cubicBezTo>
                  <a:pt x="5313082" y="305997"/>
                  <a:pt x="5608515" y="136221"/>
                  <a:pt x="5943603" y="136221"/>
                </a:cubicBezTo>
                <a:cubicBezTo>
                  <a:pt x="6111145" y="136221"/>
                  <a:pt x="6268776" y="178665"/>
                  <a:pt x="6406326" y="253387"/>
                </a:cubicBezTo>
                <a:lnTo>
                  <a:pt x="6446733" y="277935"/>
                </a:lnTo>
                <a:lnTo>
                  <a:pt x="6492158" y="222879"/>
                </a:lnTo>
                <a:cubicBezTo>
                  <a:pt x="6629864" y="85173"/>
                  <a:pt x="6820104" y="0"/>
                  <a:pt x="7030236" y="0"/>
                </a:cubicBezTo>
                <a:cubicBezTo>
                  <a:pt x="7240368" y="0"/>
                  <a:pt x="7430608" y="85173"/>
                  <a:pt x="7568314" y="222879"/>
                </a:cubicBezTo>
                <a:lnTo>
                  <a:pt x="7608074" y="271069"/>
                </a:lnTo>
                <a:lnTo>
                  <a:pt x="7616564" y="265911"/>
                </a:lnTo>
                <a:cubicBezTo>
                  <a:pt x="7754115" y="191189"/>
                  <a:pt x="7911746" y="148745"/>
                  <a:pt x="8079289" y="148745"/>
                </a:cubicBezTo>
                <a:cubicBezTo>
                  <a:pt x="8372490" y="148745"/>
                  <a:pt x="8635332" y="278730"/>
                  <a:pt x="8813332" y="484217"/>
                </a:cubicBezTo>
                <a:lnTo>
                  <a:pt x="8909108" y="615575"/>
                </a:lnTo>
                <a:lnTo>
                  <a:pt x="8910704" y="612634"/>
                </a:lnTo>
                <a:cubicBezTo>
                  <a:pt x="9047454" y="410219"/>
                  <a:pt x="9279036" y="277136"/>
                  <a:pt x="9541702" y="277136"/>
                </a:cubicBezTo>
                <a:cubicBezTo>
                  <a:pt x="9699301" y="277136"/>
                  <a:pt x="9845711" y="325046"/>
                  <a:pt x="9967160" y="407095"/>
                </a:cubicBezTo>
                <a:lnTo>
                  <a:pt x="9976306" y="414641"/>
                </a:lnTo>
                <a:lnTo>
                  <a:pt x="10019263" y="335498"/>
                </a:lnTo>
                <a:cubicBezTo>
                  <a:pt x="10156013" y="133083"/>
                  <a:pt x="10387595" y="0"/>
                  <a:pt x="10650261" y="0"/>
                </a:cubicBezTo>
                <a:cubicBezTo>
                  <a:pt x="10912927" y="0"/>
                  <a:pt x="11144509" y="133083"/>
                  <a:pt x="11281259" y="335498"/>
                </a:cubicBezTo>
                <a:lnTo>
                  <a:pt x="11306422" y="381858"/>
                </a:lnTo>
                <a:lnTo>
                  <a:pt x="11321378" y="369518"/>
                </a:lnTo>
                <a:cubicBezTo>
                  <a:pt x="11442827" y="287469"/>
                  <a:pt x="11589237" y="239559"/>
                  <a:pt x="11746836" y="239559"/>
                </a:cubicBezTo>
                <a:cubicBezTo>
                  <a:pt x="11904435" y="239559"/>
                  <a:pt x="12050845" y="287469"/>
                  <a:pt x="12172294" y="369518"/>
                </a:cubicBezTo>
                <a:lnTo>
                  <a:pt x="12192000" y="385777"/>
                </a:lnTo>
                <a:lnTo>
                  <a:pt x="12192000" y="1445191"/>
                </a:lnTo>
                <a:lnTo>
                  <a:pt x="0" y="1445191"/>
                </a:lnTo>
                <a:lnTo>
                  <a:pt x="0" y="52120"/>
                </a:lnTo>
                <a:lnTo>
                  <a:pt x="68550" y="79738"/>
                </a:lnTo>
                <a:cubicBezTo>
                  <a:pt x="130842" y="110458"/>
                  <a:pt x="190524" y="145664"/>
                  <a:pt x="247175" y="184935"/>
                </a:cubicBezTo>
                <a:lnTo>
                  <a:pt x="338186" y="253847"/>
                </a:lnTo>
                <a:lnTo>
                  <a:pt x="338943" y="253387"/>
                </a:lnTo>
                <a:cubicBezTo>
                  <a:pt x="476494" y="178665"/>
                  <a:pt x="634125" y="136221"/>
                  <a:pt x="801669" y="136221"/>
                </a:cubicBezTo>
                <a:cubicBezTo>
                  <a:pt x="1153510" y="136221"/>
                  <a:pt x="1461634" y="323399"/>
                  <a:pt x="1631894" y="603610"/>
                </a:cubicBezTo>
                <a:lnTo>
                  <a:pt x="1638578" y="617070"/>
                </a:lnTo>
                <a:lnTo>
                  <a:pt x="1711200" y="529051"/>
                </a:lnTo>
                <a:cubicBezTo>
                  <a:pt x="1859106" y="381145"/>
                  <a:pt x="2063437" y="289663"/>
                  <a:pt x="2289136" y="289663"/>
                </a:cubicBezTo>
                <a:cubicBezTo>
                  <a:pt x="2437250" y="289663"/>
                  <a:pt x="2576162" y="329061"/>
                  <a:pt x="2695964" y="397949"/>
                </a:cubicBezTo>
                <a:lnTo>
                  <a:pt x="2722727" y="416495"/>
                </a:lnTo>
                <a:lnTo>
                  <a:pt x="2766691" y="335498"/>
                </a:lnTo>
                <a:cubicBezTo>
                  <a:pt x="2903440" y="133083"/>
                  <a:pt x="3135023" y="0"/>
                  <a:pt x="3397688" y="0"/>
                </a:cubicBezTo>
                <a:close/>
              </a:path>
            </a:pathLst>
          </a:custGeom>
          <a:gradFill>
            <a:gsLst>
              <a:gs pos="0">
                <a:srgbClr val="E9F4FA"/>
              </a:gs>
              <a:gs pos="100000">
                <a:srgbClr val="D7E3E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1" y="5724661"/>
            <a:ext cx="12191999" cy="1133339"/>
          </a:xfrm>
          <a:custGeom>
            <a:avLst/>
            <a:gdLst>
              <a:gd name="connsiteX0" fmla="*/ 4324187 w 12191999"/>
              <a:gd name="connsiteY0" fmla="*/ 0 h 1133339"/>
              <a:gd name="connsiteX1" fmla="*/ 4828786 w 12191999"/>
              <a:gd name="connsiteY1" fmla="*/ 268294 h 1133339"/>
              <a:gd name="connsiteX2" fmla="*/ 4852161 w 12191999"/>
              <a:gd name="connsiteY2" fmla="*/ 311359 h 1133339"/>
              <a:gd name="connsiteX3" fmla="*/ 4874652 w 12191999"/>
              <a:gd name="connsiteY3" fmla="*/ 309092 h 1133339"/>
              <a:gd name="connsiteX4" fmla="*/ 5307165 w 12191999"/>
              <a:gd name="connsiteY4" fmla="*/ 539058 h 1133339"/>
              <a:gd name="connsiteX5" fmla="*/ 5334082 w 12191999"/>
              <a:gd name="connsiteY5" fmla="*/ 588645 h 1133339"/>
              <a:gd name="connsiteX6" fmla="*/ 5405825 w 12191999"/>
              <a:gd name="connsiteY6" fmla="*/ 549703 h 1133339"/>
              <a:gd name="connsiteX7" fmla="*/ 5608854 w 12191999"/>
              <a:gd name="connsiteY7" fmla="*/ 508714 h 1133339"/>
              <a:gd name="connsiteX8" fmla="*/ 5653102 w 12191999"/>
              <a:gd name="connsiteY8" fmla="*/ 512618 h 1133339"/>
              <a:gd name="connsiteX9" fmla="*/ 5684350 w 12191999"/>
              <a:gd name="connsiteY9" fmla="*/ 474742 h 1133339"/>
              <a:gd name="connsiteX10" fmla="*/ 6053173 w 12191999"/>
              <a:gd name="connsiteY10" fmla="*/ 321971 h 1133339"/>
              <a:gd name="connsiteX11" fmla="*/ 6256201 w 12191999"/>
              <a:gd name="connsiteY11" fmla="*/ 362960 h 1133339"/>
              <a:gd name="connsiteX12" fmla="*/ 6335091 w 12191999"/>
              <a:gd name="connsiteY12" fmla="*/ 405780 h 1133339"/>
              <a:gd name="connsiteX13" fmla="*/ 6344312 w 12191999"/>
              <a:gd name="connsiteY13" fmla="*/ 398172 h 1133339"/>
              <a:gd name="connsiteX14" fmla="*/ 6635938 w 12191999"/>
              <a:gd name="connsiteY14" fmla="*/ 309092 h 1133339"/>
              <a:gd name="connsiteX15" fmla="*/ 7004761 w 12191999"/>
              <a:gd name="connsiteY15" fmla="*/ 461863 h 1133339"/>
              <a:gd name="connsiteX16" fmla="*/ 7041595 w 12191999"/>
              <a:gd name="connsiteY16" fmla="*/ 506507 h 1133339"/>
              <a:gd name="connsiteX17" fmla="*/ 7048024 w 12191999"/>
              <a:gd name="connsiteY17" fmla="*/ 501203 h 1133339"/>
              <a:gd name="connsiteX18" fmla="*/ 7339652 w 12191999"/>
              <a:gd name="connsiteY18" fmla="*/ 412123 h 1133339"/>
              <a:gd name="connsiteX19" fmla="*/ 7820257 w 12191999"/>
              <a:gd name="connsiteY19" fmla="*/ 730689 h 1133339"/>
              <a:gd name="connsiteX20" fmla="*/ 7823882 w 12191999"/>
              <a:gd name="connsiteY20" fmla="*/ 742369 h 1133339"/>
              <a:gd name="connsiteX21" fmla="*/ 7829379 w 12191999"/>
              <a:gd name="connsiteY21" fmla="*/ 732242 h 1133339"/>
              <a:gd name="connsiteX22" fmla="*/ 8261893 w 12191999"/>
              <a:gd name="connsiteY22" fmla="*/ 502276 h 1133339"/>
              <a:gd name="connsiteX23" fmla="*/ 8441234 w 12191999"/>
              <a:gd name="connsiteY23" fmla="*/ 533926 h 1133339"/>
              <a:gd name="connsiteX24" fmla="*/ 8512634 w 12191999"/>
              <a:gd name="connsiteY24" fmla="*/ 567236 h 1133339"/>
              <a:gd name="connsiteX25" fmla="*/ 8534598 w 12191999"/>
              <a:gd name="connsiteY25" fmla="*/ 526771 h 1133339"/>
              <a:gd name="connsiteX26" fmla="*/ 8840079 w 12191999"/>
              <a:gd name="connsiteY26" fmla="*/ 364348 h 1133339"/>
              <a:gd name="connsiteX27" fmla="*/ 9145560 w 12191999"/>
              <a:gd name="connsiteY27" fmla="*/ 526771 h 1133339"/>
              <a:gd name="connsiteX28" fmla="*/ 9164773 w 12191999"/>
              <a:gd name="connsiteY28" fmla="*/ 562169 h 1133339"/>
              <a:gd name="connsiteX29" fmla="*/ 9187740 w 12191999"/>
              <a:gd name="connsiteY29" fmla="*/ 549703 h 1133339"/>
              <a:gd name="connsiteX30" fmla="*/ 9390768 w 12191999"/>
              <a:gd name="connsiteY30" fmla="*/ 508714 h 1133339"/>
              <a:gd name="connsiteX31" fmla="*/ 9836849 w 12191999"/>
              <a:gd name="connsiteY31" fmla="*/ 759843 h 1133339"/>
              <a:gd name="connsiteX32" fmla="*/ 9846695 w 12191999"/>
              <a:gd name="connsiteY32" fmla="*/ 779672 h 1133339"/>
              <a:gd name="connsiteX33" fmla="*/ 9859902 w 12191999"/>
              <a:gd name="connsiteY33" fmla="*/ 737128 h 1133339"/>
              <a:gd name="connsiteX34" fmla="*/ 10340506 w 12191999"/>
              <a:gd name="connsiteY34" fmla="*/ 418562 h 1133339"/>
              <a:gd name="connsiteX35" fmla="*/ 10543534 w 12191999"/>
              <a:gd name="connsiteY35" fmla="*/ 459551 h 1133339"/>
              <a:gd name="connsiteX36" fmla="*/ 10626367 w 12191999"/>
              <a:gd name="connsiteY36" fmla="*/ 504512 h 1133339"/>
              <a:gd name="connsiteX37" fmla="*/ 10672181 w 12191999"/>
              <a:gd name="connsiteY37" fmla="*/ 448985 h 1133339"/>
              <a:gd name="connsiteX38" fmla="*/ 11041003 w 12191999"/>
              <a:gd name="connsiteY38" fmla="*/ 296214 h 1133339"/>
              <a:gd name="connsiteX39" fmla="*/ 11332631 w 12191999"/>
              <a:gd name="connsiteY39" fmla="*/ 385294 h 1133339"/>
              <a:gd name="connsiteX40" fmla="*/ 11371408 w 12191999"/>
              <a:gd name="connsiteY40" fmla="*/ 417288 h 1133339"/>
              <a:gd name="connsiteX41" fmla="*/ 11406247 w 12191999"/>
              <a:gd name="connsiteY41" fmla="*/ 398377 h 1133339"/>
              <a:gd name="connsiteX42" fmla="*/ 11609275 w 12191999"/>
              <a:gd name="connsiteY42" fmla="*/ 357388 h 1133339"/>
              <a:gd name="connsiteX43" fmla="*/ 12089879 w 12191999"/>
              <a:gd name="connsiteY43" fmla="*/ 675954 h 1133339"/>
              <a:gd name="connsiteX44" fmla="*/ 12109865 w 12191999"/>
              <a:gd name="connsiteY44" fmla="*/ 740336 h 1133339"/>
              <a:gd name="connsiteX45" fmla="*/ 12187741 w 12191999"/>
              <a:gd name="connsiteY45" fmla="*/ 732486 h 1133339"/>
              <a:gd name="connsiteX46" fmla="*/ 12191999 w 12191999"/>
              <a:gd name="connsiteY46" fmla="*/ 732755 h 1133339"/>
              <a:gd name="connsiteX47" fmla="*/ 12191999 w 12191999"/>
              <a:gd name="connsiteY47" fmla="*/ 1133339 h 1133339"/>
              <a:gd name="connsiteX48" fmla="*/ 0 w 12191999"/>
              <a:gd name="connsiteY48" fmla="*/ 1133339 h 1133339"/>
              <a:gd name="connsiteX49" fmla="*/ 0 w 12191999"/>
              <a:gd name="connsiteY49" fmla="*/ 662259 h 1133339"/>
              <a:gd name="connsiteX50" fmla="*/ 35270 w 12191999"/>
              <a:gd name="connsiteY50" fmla="*/ 627821 h 1133339"/>
              <a:gd name="connsiteX51" fmla="*/ 367052 w 12191999"/>
              <a:gd name="connsiteY51" fmla="*/ 508714 h 1133339"/>
              <a:gd name="connsiteX52" fmla="*/ 761454 w 12191999"/>
              <a:gd name="connsiteY52" fmla="*/ 688964 h 1133339"/>
              <a:gd name="connsiteX53" fmla="*/ 765322 w 12191999"/>
              <a:gd name="connsiteY53" fmla="*/ 694269 h 1133339"/>
              <a:gd name="connsiteX54" fmla="*/ 779363 w 12191999"/>
              <a:gd name="connsiteY54" fmla="*/ 668401 h 1133339"/>
              <a:gd name="connsiteX55" fmla="*/ 1249255 w 12191999"/>
              <a:gd name="connsiteY55" fmla="*/ 418562 h 1133339"/>
              <a:gd name="connsiteX56" fmla="*/ 1469828 w 12191999"/>
              <a:gd name="connsiteY56" fmla="*/ 463094 h 1133339"/>
              <a:gd name="connsiteX57" fmla="*/ 1529039 w 12191999"/>
              <a:gd name="connsiteY57" fmla="*/ 495232 h 1133339"/>
              <a:gd name="connsiteX58" fmla="*/ 1556571 w 12191999"/>
              <a:gd name="connsiteY58" fmla="*/ 461863 h 1133339"/>
              <a:gd name="connsiteX59" fmla="*/ 1925393 w 12191999"/>
              <a:gd name="connsiteY59" fmla="*/ 309092 h 1133339"/>
              <a:gd name="connsiteX60" fmla="*/ 2128421 w 12191999"/>
              <a:gd name="connsiteY60" fmla="*/ 350081 h 1133339"/>
              <a:gd name="connsiteX61" fmla="*/ 2211864 w 12191999"/>
              <a:gd name="connsiteY61" fmla="*/ 395372 h 1133339"/>
              <a:gd name="connsiteX62" fmla="*/ 2265051 w 12191999"/>
              <a:gd name="connsiteY62" fmla="*/ 366503 h 1133339"/>
              <a:gd name="connsiteX63" fmla="*/ 2485624 w 12191999"/>
              <a:gd name="connsiteY63" fmla="*/ 321971 h 1133339"/>
              <a:gd name="connsiteX64" fmla="*/ 3007763 w 12191999"/>
              <a:gd name="connsiteY64" fmla="*/ 668067 h 1133339"/>
              <a:gd name="connsiteX65" fmla="*/ 3028976 w 12191999"/>
              <a:gd name="connsiteY65" fmla="*/ 736404 h 1133339"/>
              <a:gd name="connsiteX66" fmla="*/ 3043766 w 12191999"/>
              <a:gd name="connsiteY66" fmla="*/ 731813 h 1133339"/>
              <a:gd name="connsiteX67" fmla="*/ 3148886 w 12191999"/>
              <a:gd name="connsiteY67" fmla="*/ 721216 h 1133339"/>
              <a:gd name="connsiteX68" fmla="*/ 3166919 w 12191999"/>
              <a:gd name="connsiteY68" fmla="*/ 722353 h 1133339"/>
              <a:gd name="connsiteX69" fmla="*/ 3196314 w 12191999"/>
              <a:gd name="connsiteY69" fmla="*/ 627658 h 1133339"/>
              <a:gd name="connsiteX70" fmla="*/ 3676918 w 12191999"/>
              <a:gd name="connsiteY70" fmla="*/ 309092 h 1133339"/>
              <a:gd name="connsiteX71" fmla="*/ 3782038 w 12191999"/>
              <a:gd name="connsiteY71" fmla="*/ 319689 h 1133339"/>
              <a:gd name="connsiteX72" fmla="*/ 3790298 w 12191999"/>
              <a:gd name="connsiteY72" fmla="*/ 322253 h 1133339"/>
              <a:gd name="connsiteX73" fmla="*/ 3819586 w 12191999"/>
              <a:gd name="connsiteY73" fmla="*/ 268294 h 1133339"/>
              <a:gd name="connsiteX74" fmla="*/ 4324187 w 12191999"/>
              <a:gd name="connsiteY74" fmla="*/ 0 h 113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191999" h="1133339">
                <a:moveTo>
                  <a:pt x="4324187" y="0"/>
                </a:moveTo>
                <a:cubicBezTo>
                  <a:pt x="4534237" y="0"/>
                  <a:pt x="4719430" y="106424"/>
                  <a:pt x="4828786" y="268294"/>
                </a:cubicBezTo>
                <a:lnTo>
                  <a:pt x="4852161" y="311359"/>
                </a:lnTo>
                <a:lnTo>
                  <a:pt x="4874652" y="309092"/>
                </a:lnTo>
                <a:cubicBezTo>
                  <a:pt x="5054694" y="309092"/>
                  <a:pt x="5213432" y="400313"/>
                  <a:pt x="5307165" y="539058"/>
                </a:cubicBezTo>
                <a:lnTo>
                  <a:pt x="5334082" y="588645"/>
                </a:lnTo>
                <a:lnTo>
                  <a:pt x="5405825" y="549703"/>
                </a:lnTo>
                <a:cubicBezTo>
                  <a:pt x="5468228" y="523309"/>
                  <a:pt x="5536836" y="508714"/>
                  <a:pt x="5608854" y="508714"/>
                </a:cubicBezTo>
                <a:lnTo>
                  <a:pt x="5653102" y="512618"/>
                </a:lnTo>
                <a:lnTo>
                  <a:pt x="5684350" y="474742"/>
                </a:lnTo>
                <a:cubicBezTo>
                  <a:pt x="5778740" y="380352"/>
                  <a:pt x="5909139" y="321971"/>
                  <a:pt x="6053173" y="321971"/>
                </a:cubicBezTo>
                <a:cubicBezTo>
                  <a:pt x="6125190" y="321971"/>
                  <a:pt x="6193799" y="336566"/>
                  <a:pt x="6256201" y="362960"/>
                </a:cubicBezTo>
                <a:lnTo>
                  <a:pt x="6335091" y="405780"/>
                </a:lnTo>
                <a:lnTo>
                  <a:pt x="6344312" y="398172"/>
                </a:lnTo>
                <a:cubicBezTo>
                  <a:pt x="6427558" y="341931"/>
                  <a:pt x="6527914" y="309092"/>
                  <a:pt x="6635938" y="309092"/>
                </a:cubicBezTo>
                <a:cubicBezTo>
                  <a:pt x="6779972" y="309092"/>
                  <a:pt x="6910371" y="367473"/>
                  <a:pt x="7004761" y="461863"/>
                </a:cubicBezTo>
                <a:lnTo>
                  <a:pt x="7041595" y="506507"/>
                </a:lnTo>
                <a:lnTo>
                  <a:pt x="7048024" y="501203"/>
                </a:lnTo>
                <a:cubicBezTo>
                  <a:pt x="7131271" y="444962"/>
                  <a:pt x="7231627" y="412123"/>
                  <a:pt x="7339652" y="412123"/>
                </a:cubicBezTo>
                <a:cubicBezTo>
                  <a:pt x="7555703" y="412123"/>
                  <a:pt x="7741074" y="543481"/>
                  <a:pt x="7820257" y="730689"/>
                </a:cubicBezTo>
                <a:lnTo>
                  <a:pt x="7823882" y="742369"/>
                </a:lnTo>
                <a:lnTo>
                  <a:pt x="7829379" y="732242"/>
                </a:lnTo>
                <a:cubicBezTo>
                  <a:pt x="7923114" y="593497"/>
                  <a:pt x="8081851" y="502276"/>
                  <a:pt x="8261893" y="502276"/>
                </a:cubicBezTo>
                <a:cubicBezTo>
                  <a:pt x="8324908" y="502276"/>
                  <a:pt x="8385313" y="513450"/>
                  <a:pt x="8441234" y="533926"/>
                </a:cubicBezTo>
                <a:lnTo>
                  <a:pt x="8512634" y="567236"/>
                </a:lnTo>
                <a:lnTo>
                  <a:pt x="8534598" y="526771"/>
                </a:lnTo>
                <a:cubicBezTo>
                  <a:pt x="8600802" y="428776"/>
                  <a:pt x="8712916" y="364348"/>
                  <a:pt x="8840079" y="364348"/>
                </a:cubicBezTo>
                <a:cubicBezTo>
                  <a:pt x="8967241" y="364348"/>
                  <a:pt x="9079356" y="428776"/>
                  <a:pt x="9145560" y="526771"/>
                </a:cubicBezTo>
                <a:lnTo>
                  <a:pt x="9164773" y="562169"/>
                </a:lnTo>
                <a:lnTo>
                  <a:pt x="9187740" y="549703"/>
                </a:lnTo>
                <a:cubicBezTo>
                  <a:pt x="9250143" y="523309"/>
                  <a:pt x="9318751" y="508714"/>
                  <a:pt x="9390768" y="508714"/>
                </a:cubicBezTo>
                <a:cubicBezTo>
                  <a:pt x="9579813" y="508714"/>
                  <a:pt x="9745368" y="609285"/>
                  <a:pt x="9836849" y="759843"/>
                </a:cubicBezTo>
                <a:lnTo>
                  <a:pt x="9846695" y="779672"/>
                </a:lnTo>
                <a:lnTo>
                  <a:pt x="9859902" y="737128"/>
                </a:lnTo>
                <a:cubicBezTo>
                  <a:pt x="9939084" y="549920"/>
                  <a:pt x="10124455" y="418562"/>
                  <a:pt x="10340506" y="418562"/>
                </a:cubicBezTo>
                <a:cubicBezTo>
                  <a:pt x="10412523" y="418562"/>
                  <a:pt x="10481131" y="433157"/>
                  <a:pt x="10543534" y="459551"/>
                </a:cubicBezTo>
                <a:lnTo>
                  <a:pt x="10626367" y="504512"/>
                </a:lnTo>
                <a:lnTo>
                  <a:pt x="10672181" y="448985"/>
                </a:lnTo>
                <a:cubicBezTo>
                  <a:pt x="10766571" y="354595"/>
                  <a:pt x="10896969" y="296214"/>
                  <a:pt x="11041003" y="296214"/>
                </a:cubicBezTo>
                <a:cubicBezTo>
                  <a:pt x="11149029" y="296214"/>
                  <a:pt x="11249384" y="329053"/>
                  <a:pt x="11332631" y="385294"/>
                </a:cubicBezTo>
                <a:lnTo>
                  <a:pt x="11371408" y="417288"/>
                </a:lnTo>
                <a:lnTo>
                  <a:pt x="11406247" y="398377"/>
                </a:lnTo>
                <a:cubicBezTo>
                  <a:pt x="11468650" y="371983"/>
                  <a:pt x="11537258" y="357388"/>
                  <a:pt x="11609275" y="357388"/>
                </a:cubicBezTo>
                <a:cubicBezTo>
                  <a:pt x="11825326" y="357388"/>
                  <a:pt x="12010697" y="488746"/>
                  <a:pt x="12089879" y="675954"/>
                </a:cubicBezTo>
                <a:lnTo>
                  <a:pt x="12109865" y="740336"/>
                </a:lnTo>
                <a:lnTo>
                  <a:pt x="12187741" y="732486"/>
                </a:lnTo>
                <a:lnTo>
                  <a:pt x="12191999" y="732755"/>
                </a:lnTo>
                <a:lnTo>
                  <a:pt x="12191999" y="1133339"/>
                </a:lnTo>
                <a:lnTo>
                  <a:pt x="0" y="1133339"/>
                </a:lnTo>
                <a:lnTo>
                  <a:pt x="0" y="662259"/>
                </a:lnTo>
                <a:lnTo>
                  <a:pt x="35270" y="627821"/>
                </a:lnTo>
                <a:cubicBezTo>
                  <a:pt x="125433" y="553412"/>
                  <a:pt x="241023" y="508714"/>
                  <a:pt x="367052" y="508714"/>
                </a:cubicBezTo>
                <a:cubicBezTo>
                  <a:pt x="524589" y="508714"/>
                  <a:pt x="665814" y="578555"/>
                  <a:pt x="761454" y="688964"/>
                </a:cubicBezTo>
                <a:lnTo>
                  <a:pt x="765322" y="694269"/>
                </a:lnTo>
                <a:lnTo>
                  <a:pt x="779363" y="668401"/>
                </a:lnTo>
                <a:cubicBezTo>
                  <a:pt x="881198" y="517666"/>
                  <a:pt x="1053653" y="418562"/>
                  <a:pt x="1249255" y="418562"/>
                </a:cubicBezTo>
                <a:cubicBezTo>
                  <a:pt x="1327495" y="418562"/>
                  <a:pt x="1402032" y="434418"/>
                  <a:pt x="1469828" y="463094"/>
                </a:cubicBezTo>
                <a:lnTo>
                  <a:pt x="1529039" y="495232"/>
                </a:lnTo>
                <a:lnTo>
                  <a:pt x="1556571" y="461863"/>
                </a:lnTo>
                <a:cubicBezTo>
                  <a:pt x="1650961" y="367473"/>
                  <a:pt x="1781359" y="309092"/>
                  <a:pt x="1925393" y="309092"/>
                </a:cubicBezTo>
                <a:cubicBezTo>
                  <a:pt x="1997410" y="309092"/>
                  <a:pt x="2066018" y="323687"/>
                  <a:pt x="2128421" y="350081"/>
                </a:cubicBezTo>
                <a:lnTo>
                  <a:pt x="2211864" y="395372"/>
                </a:lnTo>
                <a:lnTo>
                  <a:pt x="2265051" y="366503"/>
                </a:lnTo>
                <a:cubicBezTo>
                  <a:pt x="2332847" y="337827"/>
                  <a:pt x="2407384" y="321971"/>
                  <a:pt x="2485624" y="321971"/>
                </a:cubicBezTo>
                <a:cubicBezTo>
                  <a:pt x="2720347" y="321971"/>
                  <a:pt x="2921738" y="464681"/>
                  <a:pt x="3007763" y="668067"/>
                </a:cubicBezTo>
                <a:lnTo>
                  <a:pt x="3028976" y="736404"/>
                </a:lnTo>
                <a:lnTo>
                  <a:pt x="3043766" y="731813"/>
                </a:lnTo>
                <a:cubicBezTo>
                  <a:pt x="3077721" y="724865"/>
                  <a:pt x="3112877" y="721216"/>
                  <a:pt x="3148886" y="721216"/>
                </a:cubicBezTo>
                <a:lnTo>
                  <a:pt x="3166919" y="722353"/>
                </a:lnTo>
                <a:lnTo>
                  <a:pt x="3196314" y="627658"/>
                </a:lnTo>
                <a:cubicBezTo>
                  <a:pt x="3275496" y="440450"/>
                  <a:pt x="3460867" y="309092"/>
                  <a:pt x="3676918" y="309092"/>
                </a:cubicBezTo>
                <a:cubicBezTo>
                  <a:pt x="3712927" y="309092"/>
                  <a:pt x="3748083" y="312741"/>
                  <a:pt x="3782038" y="319689"/>
                </a:cubicBezTo>
                <a:lnTo>
                  <a:pt x="3790298" y="322253"/>
                </a:lnTo>
                <a:lnTo>
                  <a:pt x="3819586" y="268294"/>
                </a:lnTo>
                <a:cubicBezTo>
                  <a:pt x="3928943" y="106424"/>
                  <a:pt x="4114136" y="0"/>
                  <a:pt x="4324187"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7189" y="1668668"/>
            <a:ext cx="10516598" cy="2000229"/>
            <a:chOff x="837701" y="1782714"/>
            <a:chExt cx="10516598" cy="2000229"/>
          </a:xfrm>
        </p:grpSpPr>
        <p:sp>
          <p:nvSpPr>
            <p:cNvPr id="31" name="任意多边形 30"/>
            <p:cNvSpPr/>
            <p:nvPr/>
          </p:nvSpPr>
          <p:spPr>
            <a:xfrm rot="900000">
              <a:off x="5461139" y="1782714"/>
              <a:ext cx="1269722" cy="877899"/>
            </a:xfrm>
            <a:custGeom>
              <a:avLst/>
              <a:gdLst>
                <a:gd name="connsiteX0" fmla="*/ 811844 w 815110"/>
                <a:gd name="connsiteY0" fmla="*/ 0 h 753851"/>
                <a:gd name="connsiteX1" fmla="*/ 811221 w 815110"/>
                <a:gd name="connsiteY1" fmla="*/ 3357 h 753851"/>
                <a:gd name="connsiteX2" fmla="*/ 815110 w 815110"/>
                <a:gd name="connsiteY2" fmla="*/ 1718 h 753851"/>
                <a:gd name="connsiteX3" fmla="*/ 810512 w 815110"/>
                <a:gd name="connsiteY3" fmla="*/ 7176 h 753851"/>
                <a:gd name="connsiteX4" fmla="*/ 674407 w 815110"/>
                <a:gd name="connsiteY4" fmla="*/ 740510 h 753851"/>
                <a:gd name="connsiteX5" fmla="*/ 421276 w 815110"/>
                <a:gd name="connsiteY5" fmla="*/ 621270 h 753851"/>
                <a:gd name="connsiteX6" fmla="*/ 293771 w 815110"/>
                <a:gd name="connsiteY6" fmla="*/ 753851 h 753851"/>
                <a:gd name="connsiteX7" fmla="*/ 336279 w 815110"/>
                <a:gd name="connsiteY7" fmla="*/ 581231 h 753851"/>
                <a:gd name="connsiteX8" fmla="*/ 335005 w 815110"/>
                <a:gd name="connsiteY8" fmla="*/ 580631 h 753851"/>
                <a:gd name="connsiteX9" fmla="*/ 337035 w 815110"/>
                <a:gd name="connsiteY9" fmla="*/ 578159 h 753851"/>
                <a:gd name="connsiteX10" fmla="*/ 337278 w 815110"/>
                <a:gd name="connsiteY10" fmla="*/ 577173 h 753851"/>
                <a:gd name="connsiteX11" fmla="*/ 337691 w 815110"/>
                <a:gd name="connsiteY11" fmla="*/ 577360 h 753851"/>
                <a:gd name="connsiteX12" fmla="*/ 628627 w 815110"/>
                <a:gd name="connsiteY12" fmla="*/ 223097 h 753851"/>
                <a:gd name="connsiteX13" fmla="*/ 609342 w 815110"/>
                <a:gd name="connsiteY13" fmla="*/ 245991 h 753851"/>
                <a:gd name="connsiteX14" fmla="*/ 266398 w 815110"/>
                <a:gd name="connsiteY14" fmla="*/ 517542 h 753851"/>
                <a:gd name="connsiteX15" fmla="*/ 0 w 815110"/>
                <a:gd name="connsiteY15" fmla="*/ 345175 h 753851"/>
                <a:gd name="connsiteX16" fmla="*/ 807958 w 815110"/>
                <a:gd name="connsiteY16" fmla="*/ 4731 h 75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110" h="753851">
                  <a:moveTo>
                    <a:pt x="811844" y="0"/>
                  </a:moveTo>
                  <a:lnTo>
                    <a:pt x="811221" y="3357"/>
                  </a:lnTo>
                  <a:lnTo>
                    <a:pt x="815110" y="1718"/>
                  </a:lnTo>
                  <a:lnTo>
                    <a:pt x="810512" y="7176"/>
                  </a:lnTo>
                  <a:lnTo>
                    <a:pt x="674407" y="740510"/>
                  </a:lnTo>
                  <a:lnTo>
                    <a:pt x="421276" y="621270"/>
                  </a:lnTo>
                  <a:lnTo>
                    <a:pt x="293771" y="753851"/>
                  </a:lnTo>
                  <a:lnTo>
                    <a:pt x="336279" y="581231"/>
                  </a:lnTo>
                  <a:lnTo>
                    <a:pt x="335005" y="580631"/>
                  </a:lnTo>
                  <a:lnTo>
                    <a:pt x="337035" y="578159"/>
                  </a:lnTo>
                  <a:lnTo>
                    <a:pt x="337278" y="577173"/>
                  </a:lnTo>
                  <a:lnTo>
                    <a:pt x="337691" y="577360"/>
                  </a:lnTo>
                  <a:lnTo>
                    <a:pt x="628627" y="223097"/>
                  </a:lnTo>
                  <a:lnTo>
                    <a:pt x="609342" y="245991"/>
                  </a:lnTo>
                  <a:lnTo>
                    <a:pt x="266398" y="517542"/>
                  </a:lnTo>
                  <a:lnTo>
                    <a:pt x="0" y="345175"/>
                  </a:lnTo>
                  <a:lnTo>
                    <a:pt x="807958" y="4731"/>
                  </a:lnTo>
                  <a:close/>
                </a:path>
              </a:pathLst>
            </a:custGeom>
            <a:gradFill flip="none" rotWithShape="1">
              <a:gsLst>
                <a:gs pos="100000">
                  <a:schemeClr val="bg1">
                    <a:alpha val="50000"/>
                  </a:schemeClr>
                </a:gs>
                <a:gs pos="0">
                  <a:schemeClr val="bg1"/>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837701" y="3075057"/>
              <a:ext cx="10516598" cy="707886"/>
              <a:chOff x="837701" y="3075056"/>
              <a:chExt cx="10516598" cy="707886"/>
            </a:xfrm>
          </p:grpSpPr>
          <p:grpSp>
            <p:nvGrpSpPr>
              <p:cNvPr id="9" name="组合 8"/>
              <p:cNvGrpSpPr/>
              <p:nvPr/>
            </p:nvGrpSpPr>
            <p:grpSpPr>
              <a:xfrm>
                <a:off x="837701" y="3295380"/>
                <a:ext cx="10516598" cy="267238"/>
                <a:chOff x="837701" y="3295381"/>
                <a:chExt cx="10516598" cy="267238"/>
              </a:xfrm>
            </p:grpSpPr>
            <p:sp>
              <p:nvSpPr>
                <p:cNvPr id="10" name="椭圆 9"/>
                <p:cNvSpPr/>
                <p:nvPr/>
              </p:nvSpPr>
              <p:spPr>
                <a:xfrm rot="10800000">
                  <a:off x="2551641" y="3295381"/>
                  <a:ext cx="267237" cy="267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0800000">
                  <a:off x="1913518" y="3328786"/>
                  <a:ext cx="200428" cy="2004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0800000">
                  <a:off x="1342205" y="3362190"/>
                  <a:ext cx="133619" cy="13361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0800000">
                  <a:off x="837701" y="3395595"/>
                  <a:ext cx="66809" cy="66809"/>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373122" y="3295382"/>
                  <a:ext cx="267237" cy="267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78054" y="3328787"/>
                  <a:ext cx="200428" cy="2004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716176" y="3362191"/>
                  <a:ext cx="133619" cy="13361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1287490" y="3395595"/>
                  <a:ext cx="66809" cy="66809"/>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5298346" y="3075056"/>
                <a:ext cx="1595309" cy="707886"/>
              </a:xfrm>
              <a:prstGeom prst="rect">
                <a:avLst/>
              </a:prstGeom>
              <a:noFill/>
            </p:spPr>
            <p:txBody>
              <a:bodyPr wrap="none" rtlCol="0" anchor="ctr">
                <a:spAutoFit/>
              </a:bodyPr>
              <a:lstStyle/>
              <a:p>
                <a:pPr algn="ctr"/>
                <a:r>
                  <a:rPr lang="zh-CN" altLang="en-US" sz="4000" dirty="0" smtClean="0">
                    <a:solidFill>
                      <a:schemeClr val="bg1"/>
                    </a:solidFill>
                    <a:latin typeface="华文细黑" panose="02010600040101010101" pitchFamily="2" charset="-122"/>
                    <a:ea typeface="华文细黑" panose="02010600040101010101" pitchFamily="2" charset="-122"/>
                    <a:cs typeface="Segoe UI Light" panose="020B0502040204020203" pitchFamily="34" charset="0"/>
                  </a:rPr>
                  <a:t>谢   谢</a:t>
                </a:r>
                <a:endParaRPr lang="en-US" altLang="zh-CN" sz="4000" dirty="0" smtClean="0">
                  <a:solidFill>
                    <a:schemeClr val="bg1"/>
                  </a:solidFill>
                  <a:latin typeface="华文细黑" panose="02010600040101010101" pitchFamily="2" charset="-122"/>
                  <a:ea typeface="华文细黑" panose="02010600040101010101" pitchFamily="2" charset="-122"/>
                  <a:cs typeface="Segoe UI Light" panose="020B0502040204020203" pitchFamily="34" charset="0"/>
                </a:endParaRPr>
              </a:p>
            </p:txBody>
          </p:sp>
        </p:grpSp>
      </p:grpSp>
      <p:pic>
        <p:nvPicPr>
          <p:cNvPr id="18" name="图片 17" descr="u=2535996439,1873891442&amp;fm=21&amp;gp=0"/>
          <p:cNvPicPr>
            <a:picLocks noChangeAspect="1"/>
          </p:cNvPicPr>
          <p:nvPr/>
        </p:nvPicPr>
        <p:blipFill>
          <a:blip r:embed="rId2"/>
          <a:stretch>
            <a:fillRect/>
          </a:stretch>
        </p:blipFill>
        <p:spPr>
          <a:xfrm>
            <a:off x="2466894" y="364599"/>
            <a:ext cx="3236234" cy="625978"/>
          </a:xfrm>
          <a:prstGeom prst="rect">
            <a:avLst/>
          </a:prstGeom>
        </p:spPr>
      </p:pic>
      <p:pic>
        <p:nvPicPr>
          <p:cNvPr id="19" name="图片 18"/>
          <p:cNvPicPr>
            <a:picLocks noChangeAspect="1"/>
          </p:cNvPicPr>
          <p:nvPr/>
        </p:nvPicPr>
        <p:blipFill>
          <a:blip r:embed="rId3"/>
          <a:stretch>
            <a:fillRect/>
          </a:stretch>
        </p:blipFill>
        <p:spPr>
          <a:xfrm>
            <a:off x="6646460" y="332228"/>
            <a:ext cx="3236234" cy="662320"/>
          </a:xfrm>
          <a:prstGeom prst="rect">
            <a:avLst/>
          </a:prstGeom>
        </p:spPr>
      </p:pic>
    </p:spTree>
    <p:extLst>
      <p:ext uri="{BB962C8B-B14F-4D97-AF65-F5344CB8AC3E}">
        <p14:creationId xmlns:p14="http://schemas.microsoft.com/office/powerpoint/2010/main" val="3722585243"/>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4528428" y="281865"/>
            <a:ext cx="3135144" cy="523220"/>
          </a:xfrm>
          <a:prstGeom prst="rect">
            <a:avLst/>
          </a:prstGeom>
          <a:noFill/>
        </p:spPr>
        <p:txBody>
          <a:bodyPr wrap="square" rtlCol="0" anchor="ctr">
            <a:spAutoFit/>
          </a:bodyPr>
          <a:lstStyle/>
          <a:p>
            <a:pPr algn="ctr"/>
            <a:r>
              <a:rPr lang="zh-CN" altLang="en-US" sz="2800" b="1" dirty="0" smtClean="0">
                <a:solidFill>
                  <a:srgbClr val="53BAE9"/>
                </a:solidFill>
                <a:latin typeface="微软雅黑" panose="020B0503020204020204" pitchFamily="34" charset="-122"/>
                <a:ea typeface="微软雅黑" panose="020B0503020204020204" pitchFamily="34" charset="-122"/>
              </a:rPr>
              <a:t>研 究 </a:t>
            </a:r>
            <a:r>
              <a:rPr lang="zh-CN" altLang="en-US" sz="2800" b="1" dirty="0" smtClean="0">
                <a:solidFill>
                  <a:srgbClr val="53BAE9"/>
                </a:solidFill>
                <a:latin typeface="微软雅黑" panose="020B0503020204020204" pitchFamily="34" charset="-122"/>
                <a:ea typeface="微软雅黑" panose="020B0503020204020204" pitchFamily="34" charset="-122"/>
              </a:rPr>
              <a:t>意 义</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09683" y="4579900"/>
            <a:ext cx="7506269" cy="178510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	水面目标</a:t>
            </a:r>
            <a:r>
              <a:rPr lang="zh-CN" altLang="en-US" sz="2400" dirty="0" smtClean="0">
                <a:latin typeface="微软雅黑" panose="020B0503020204020204" pitchFamily="34" charset="-122"/>
                <a:ea typeface="微软雅黑" panose="020B0503020204020204" pitchFamily="34" charset="-122"/>
              </a:rPr>
              <a:t>检测</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	航道避</a:t>
            </a:r>
            <a:r>
              <a:rPr lang="zh-CN" altLang="en-US" sz="2400" dirty="0" smtClean="0">
                <a:latin typeface="微软雅黑" panose="020B0503020204020204" pitchFamily="34" charset="-122"/>
                <a:ea typeface="微软雅黑" panose="020B0503020204020204" pitchFamily="34" charset="-122"/>
              </a:rPr>
              <a:t>障</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	无人水面</a:t>
            </a:r>
            <a:r>
              <a:rPr lang="zh-CN" altLang="en-US" sz="2400" dirty="0" smtClean="0">
                <a:latin typeface="微软雅黑" panose="020B0503020204020204" pitchFamily="34" charset="-122"/>
                <a:ea typeface="微软雅黑" panose="020B0503020204020204" pitchFamily="34" charset="-122"/>
              </a:rPr>
              <a:t>探查</a:t>
            </a:r>
            <a:endParaRPr lang="en-US" altLang="zh-CN" sz="2400" dirty="0" smtClean="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endParaRPr lang="zh-CN" altLang="en-US" dirty="0"/>
          </a:p>
        </p:txBody>
      </p:sp>
      <p:sp>
        <p:nvSpPr>
          <p:cNvPr id="205" name="矩形 204"/>
          <p:cNvSpPr/>
          <p:nvPr/>
        </p:nvSpPr>
        <p:spPr>
          <a:xfrm>
            <a:off x="709683" y="3629376"/>
            <a:ext cx="2511187"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研究应用</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206" name="矩形 205"/>
          <p:cNvSpPr/>
          <p:nvPr/>
        </p:nvSpPr>
        <p:spPr>
          <a:xfrm>
            <a:off x="709683" y="1291584"/>
            <a:ext cx="2511187"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水上设备</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207" name="文本框 206"/>
          <p:cNvSpPr txBox="1"/>
          <p:nvPr/>
        </p:nvSpPr>
        <p:spPr>
          <a:xfrm>
            <a:off x="775293" y="2079700"/>
            <a:ext cx="7506269" cy="1200329"/>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发展无人水上设备</a:t>
            </a:r>
            <a:r>
              <a:rPr lang="zh-CN" altLang="en-US" sz="2400" dirty="0" smtClean="0">
                <a:latin typeface="微软雅黑" panose="020B0503020204020204" pitchFamily="34" charset="-122"/>
                <a:ea typeface="微软雅黑" panose="020B0503020204020204" pitchFamily="34" charset="-122"/>
              </a:rPr>
              <a:t>，实现</a:t>
            </a:r>
            <a:r>
              <a:rPr lang="zh-CN" altLang="en-US" sz="2400" dirty="0">
                <a:latin typeface="微软雅黑" panose="020B0503020204020204" pitchFamily="34" charset="-122"/>
                <a:ea typeface="微软雅黑" panose="020B0503020204020204" pitchFamily="34" charset="-122"/>
              </a:rPr>
              <a:t>无人水上自动检测和开发</a:t>
            </a:r>
            <a:r>
              <a:rPr lang="zh-CN" altLang="en-US" sz="2400" dirty="0" smtClean="0">
                <a:latin typeface="微软雅黑" panose="020B0503020204020204" pitchFamily="34" charset="-122"/>
                <a:ea typeface="微软雅黑" panose="020B0503020204020204" pitchFamily="34" charset="-122"/>
              </a:rPr>
              <a:t>处理现出</a:t>
            </a:r>
            <a:r>
              <a:rPr lang="zh-CN" altLang="en-US" sz="2400" dirty="0">
                <a:latin typeface="微软雅黑" panose="020B0503020204020204" pitchFamily="34" charset="-122"/>
                <a:ea typeface="微软雅黑" panose="020B0503020204020204" pitchFamily="34" charset="-122"/>
              </a:rPr>
              <a:t>了十分重要的战略意义。而实现对水面环境的无人检测和识别的根本在于实现水面环境的自动理解。</a:t>
            </a:r>
            <a:endParaRPr lang="zh-CN" altLang="en-US" sz="2000" dirty="0"/>
          </a:p>
        </p:txBody>
      </p:sp>
      <p:pic>
        <p:nvPicPr>
          <p:cNvPr id="5" name="图片 4"/>
          <p:cNvPicPr>
            <a:picLocks noChangeAspect="1"/>
          </p:cNvPicPr>
          <p:nvPr/>
        </p:nvPicPr>
        <p:blipFill>
          <a:blip r:embed="rId2"/>
          <a:stretch>
            <a:fillRect/>
          </a:stretch>
        </p:blipFill>
        <p:spPr>
          <a:xfrm>
            <a:off x="8591900" y="2910100"/>
            <a:ext cx="3021842" cy="1900215"/>
          </a:xfrm>
          <a:prstGeom prst="rect">
            <a:avLst/>
          </a:prstGeom>
        </p:spPr>
      </p:pic>
    </p:spTree>
    <p:extLst>
      <p:ext uri="{BB962C8B-B14F-4D97-AF65-F5344CB8AC3E}">
        <p14:creationId xmlns:p14="http://schemas.microsoft.com/office/powerpoint/2010/main" val="420437335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669696" y="281866"/>
            <a:ext cx="4852610" cy="523220"/>
          </a:xfrm>
          <a:prstGeom prst="rect">
            <a:avLst/>
          </a:prstGeom>
          <a:noFill/>
        </p:spPr>
        <p:txBody>
          <a:bodyPr wrap="non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水面环境理解算法的发展现状</a:t>
            </a:r>
            <a:endParaRPr lang="zh-CN" altLang="en-US" sz="2800" b="1" dirty="0">
              <a:solidFill>
                <a:srgbClr val="53BAE9"/>
              </a:solidFill>
              <a:latin typeface="微软雅黑" panose="020B0503020204020204" pitchFamily="34" charset="-122"/>
              <a:ea typeface="微软雅黑" panose="020B0503020204020204" pitchFamily="34" charset="-122"/>
            </a:endParaRPr>
          </a:p>
        </p:txBody>
      </p:sp>
      <p:sp>
        <p:nvSpPr>
          <p:cNvPr id="84" name="椭圆 83"/>
          <p:cNvSpPr/>
          <p:nvPr/>
        </p:nvSpPr>
        <p:spPr>
          <a:xfrm>
            <a:off x="678579" y="1886451"/>
            <a:ext cx="1544220" cy="1544221"/>
          </a:xfrm>
          <a:prstGeom prst="ellipse">
            <a:avLst/>
          </a:prstGeom>
          <a:solidFill>
            <a:srgbClr val="53BAE9"/>
          </a:solidFill>
          <a:ln w="38100">
            <a:solidFill>
              <a:srgbClr val="53B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p:cNvSpPr txBox="1"/>
          <p:nvPr/>
        </p:nvSpPr>
        <p:spPr>
          <a:xfrm>
            <a:off x="486835" y="2405632"/>
            <a:ext cx="1930890" cy="523220"/>
          </a:xfrm>
          <a:prstGeom prst="rect">
            <a:avLst/>
          </a:prstGeom>
          <a:noFill/>
        </p:spPr>
        <p:txBody>
          <a:bodyPr wrap="square" rtlCol="0" anchor="ctr">
            <a:spAutoFit/>
          </a:bodyPr>
          <a:lstStyle>
            <a:defPPr>
              <a:defRPr lang="zh-CN"/>
            </a:defPPr>
            <a:lvl1pPr algn="ctr">
              <a:defRPr sz="3600">
                <a:solidFill>
                  <a:schemeClr val="bg1"/>
                </a:solidFill>
                <a:latin typeface="HelveticaNeueLT Pro 67 MdCn" panose="020B0606030502030204" pitchFamily="34" charset="0"/>
              </a:defRPr>
            </a:lvl1pPr>
          </a:lstStyle>
          <a:p>
            <a:r>
              <a:rPr lang="zh-CN" altLang="en-US" sz="2800" dirty="0" smtClean="0">
                <a:latin typeface="华文细黑" panose="02010600040101010101" pitchFamily="2" charset="-122"/>
                <a:ea typeface="华文细黑" panose="02010600040101010101" pitchFamily="2" charset="-122"/>
              </a:rPr>
              <a:t>复杂度高</a:t>
            </a:r>
            <a:endParaRPr lang="zh-CN" altLang="en-US" sz="2800" dirty="0">
              <a:latin typeface="华文细黑" panose="02010600040101010101" pitchFamily="2" charset="-122"/>
              <a:ea typeface="华文细黑" panose="02010600040101010101" pitchFamily="2" charset="-122"/>
            </a:endParaRPr>
          </a:p>
        </p:txBody>
      </p:sp>
      <p:sp>
        <p:nvSpPr>
          <p:cNvPr id="88" name="文本框 87"/>
          <p:cNvSpPr txBox="1"/>
          <p:nvPr/>
        </p:nvSpPr>
        <p:spPr>
          <a:xfrm>
            <a:off x="5130554" y="2651250"/>
            <a:ext cx="1930890" cy="1200329"/>
          </a:xfrm>
          <a:prstGeom prst="rect">
            <a:avLst/>
          </a:prstGeom>
          <a:noFill/>
        </p:spPr>
        <p:txBody>
          <a:bodyPr wrap="square" rtlCol="0" anchor="ctr">
            <a:spAutoFit/>
          </a:bodyPr>
          <a:lstStyle/>
          <a:p>
            <a:pPr algn="ctr"/>
            <a:r>
              <a:rPr lang="zh-CN" altLang="en-US" sz="3600" dirty="0" smtClean="0">
                <a:solidFill>
                  <a:schemeClr val="bg1"/>
                </a:solidFill>
                <a:latin typeface="华文细黑" panose="02010600040101010101" pitchFamily="2" charset="-122"/>
                <a:ea typeface="华文细黑" panose="02010600040101010101" pitchFamily="2" charset="-122"/>
              </a:rPr>
              <a:t>鲁棒</a:t>
            </a:r>
            <a:endParaRPr lang="en-US" altLang="zh-CN" sz="3600" dirty="0" smtClean="0">
              <a:solidFill>
                <a:schemeClr val="bg1"/>
              </a:solidFill>
              <a:latin typeface="华文细黑" panose="02010600040101010101" pitchFamily="2" charset="-122"/>
              <a:ea typeface="华文细黑" panose="02010600040101010101" pitchFamily="2" charset="-122"/>
            </a:endParaRPr>
          </a:p>
          <a:p>
            <a:pPr algn="ctr"/>
            <a:r>
              <a:rPr lang="zh-CN" altLang="en-US" sz="3600" dirty="0" smtClean="0">
                <a:solidFill>
                  <a:schemeClr val="bg1"/>
                </a:solidFill>
                <a:latin typeface="华文细黑" panose="02010600040101010101" pitchFamily="2" charset="-122"/>
                <a:ea typeface="华文细黑" panose="02010600040101010101" pitchFamily="2" charset="-122"/>
              </a:rPr>
              <a:t>性差</a:t>
            </a:r>
            <a:endParaRPr lang="zh-CN" altLang="en-US" sz="3600" dirty="0">
              <a:solidFill>
                <a:schemeClr val="bg1"/>
              </a:solidFill>
              <a:latin typeface="华文细黑" panose="02010600040101010101" pitchFamily="2" charset="-122"/>
              <a:ea typeface="华文细黑" panose="02010600040101010101" pitchFamily="2" charset="-122"/>
            </a:endParaRPr>
          </a:p>
        </p:txBody>
      </p:sp>
      <p:sp>
        <p:nvSpPr>
          <p:cNvPr id="91" name="文本框 90"/>
          <p:cNvSpPr txBox="1"/>
          <p:nvPr/>
        </p:nvSpPr>
        <p:spPr>
          <a:xfrm>
            <a:off x="9139175" y="2784342"/>
            <a:ext cx="1930890" cy="646330"/>
          </a:xfrm>
          <a:prstGeom prst="rect">
            <a:avLst/>
          </a:prstGeom>
          <a:noFill/>
        </p:spPr>
        <p:txBody>
          <a:bodyPr wrap="square" rtlCol="0" anchor="ctr">
            <a:spAutoFit/>
          </a:bodyPr>
          <a:lstStyle>
            <a:defPPr>
              <a:defRPr lang="zh-CN"/>
            </a:defPPr>
            <a:lvl1pPr algn="ctr">
              <a:defRPr sz="3600">
                <a:solidFill>
                  <a:schemeClr val="bg1"/>
                </a:solidFill>
                <a:latin typeface="HelveticaNeueLT Pro 67 MdCn" panose="020B0606030502030204" pitchFamily="34" charset="0"/>
              </a:defRPr>
            </a:lvl1pPr>
          </a:lstStyle>
          <a:p>
            <a:r>
              <a:rPr lang="en-US" altLang="zh-CN" dirty="0">
                <a:latin typeface="华文细黑" panose="02010600040101010101" pitchFamily="2" charset="-122"/>
                <a:ea typeface="华文细黑" panose="02010600040101010101" pitchFamily="2" charset="-122"/>
              </a:rPr>
              <a:t>2,400</a:t>
            </a:r>
            <a:endParaRPr lang="zh-CN" altLang="en-US" dirty="0">
              <a:latin typeface="华文细黑" panose="02010600040101010101" pitchFamily="2" charset="-122"/>
              <a:ea typeface="华文细黑" panose="02010600040101010101" pitchFamily="2" charset="-122"/>
            </a:endParaRPr>
          </a:p>
        </p:txBody>
      </p:sp>
      <p:sp>
        <p:nvSpPr>
          <p:cNvPr id="25" name="椭圆 24"/>
          <p:cNvSpPr/>
          <p:nvPr/>
        </p:nvSpPr>
        <p:spPr>
          <a:xfrm>
            <a:off x="632957" y="3867651"/>
            <a:ext cx="1544220" cy="1544221"/>
          </a:xfrm>
          <a:prstGeom prst="ellipse">
            <a:avLst/>
          </a:prstGeom>
          <a:solidFill>
            <a:srgbClr val="53BAE9"/>
          </a:solidFill>
          <a:ln w="38100">
            <a:solidFill>
              <a:srgbClr val="53B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41213" y="4386832"/>
            <a:ext cx="1930890" cy="523220"/>
          </a:xfrm>
          <a:prstGeom prst="rect">
            <a:avLst/>
          </a:prstGeom>
          <a:noFill/>
        </p:spPr>
        <p:txBody>
          <a:bodyPr wrap="square" rtlCol="0" anchor="ctr">
            <a:spAutoFit/>
          </a:bodyPr>
          <a:lstStyle>
            <a:defPPr>
              <a:defRPr lang="zh-CN"/>
            </a:defPPr>
            <a:lvl1pPr algn="ctr">
              <a:defRPr sz="3600">
                <a:solidFill>
                  <a:schemeClr val="bg1"/>
                </a:solidFill>
                <a:latin typeface="HelveticaNeueLT Pro 67 MdCn" panose="020B0606030502030204" pitchFamily="34" charset="0"/>
              </a:defRPr>
            </a:lvl1pPr>
          </a:lstStyle>
          <a:p>
            <a:r>
              <a:rPr lang="zh-CN" altLang="en-US" sz="2800" dirty="0" smtClean="0">
                <a:latin typeface="华文细黑" panose="02010600040101010101" pitchFamily="2" charset="-122"/>
                <a:ea typeface="华文细黑" panose="02010600040101010101" pitchFamily="2" charset="-122"/>
              </a:rPr>
              <a:t>鲁棒性差</a:t>
            </a:r>
            <a:endParaRPr lang="zh-CN" altLang="en-US" sz="2800" dirty="0">
              <a:latin typeface="华文细黑" panose="02010600040101010101" pitchFamily="2" charset="-122"/>
              <a:ea typeface="华文细黑" panose="02010600040101010101" pitchFamily="2" charset="-122"/>
            </a:endParaRPr>
          </a:p>
        </p:txBody>
      </p:sp>
      <p:sp>
        <p:nvSpPr>
          <p:cNvPr id="2" name="文本框 1"/>
          <p:cNvSpPr txBox="1"/>
          <p:nvPr/>
        </p:nvSpPr>
        <p:spPr>
          <a:xfrm>
            <a:off x="3152633" y="1630909"/>
            <a:ext cx="8181833" cy="4093428"/>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）水面图像的预处理</a:t>
            </a:r>
            <a:r>
              <a:rPr lang="zh-CN" altLang="zh-CN" sz="2000" dirty="0" smtClean="0">
                <a:latin typeface="微软雅黑" panose="020B0503020204020204" pitchFamily="34" charset="-122"/>
                <a:ea typeface="微软雅黑" panose="020B0503020204020204" pitchFamily="34" charset="-122"/>
              </a:rPr>
              <a:t>：郭小威提出</a:t>
            </a:r>
            <a:r>
              <a:rPr lang="zh-CN" altLang="zh-CN" sz="2000" dirty="0">
                <a:latin typeface="微软雅黑" panose="020B0503020204020204" pitchFamily="34" charset="-122"/>
                <a:ea typeface="微软雅黑" panose="020B0503020204020204" pitchFamily="34" charset="-122"/>
              </a:rPr>
              <a:t>了均值滤波进行图像的预处理，进行高灰度的噪声的处理。</a:t>
            </a:r>
            <a:r>
              <a:rPr lang="zh-CN" altLang="zh-CN" sz="2000" dirty="0" smtClean="0">
                <a:latin typeface="微软雅黑" panose="020B0503020204020204" pitchFamily="34" charset="-122"/>
                <a:ea typeface="微软雅黑" panose="020B0503020204020204" pitchFamily="34" charset="-122"/>
              </a:rPr>
              <a:t>邹常文则</a:t>
            </a:r>
            <a:r>
              <a:rPr lang="zh-CN" altLang="zh-CN" sz="2000" dirty="0">
                <a:latin typeface="微软雅黑" panose="020B0503020204020204" pitchFamily="34" charset="-122"/>
                <a:ea typeface="微软雅黑" panose="020B0503020204020204" pitchFamily="34" charset="-122"/>
              </a:rPr>
              <a:t>提出了基于</a:t>
            </a:r>
            <a:r>
              <a:rPr lang="en-US" altLang="zh-CN" sz="2000" dirty="0">
                <a:latin typeface="微软雅黑" panose="020B0503020204020204" pitchFamily="34" charset="-122"/>
                <a:ea typeface="微软雅黑" panose="020B0503020204020204" pitchFamily="34" charset="-122"/>
              </a:rPr>
              <a:t>Mean-shift</a:t>
            </a:r>
            <a:r>
              <a:rPr lang="zh-CN" altLang="zh-CN" sz="2000" dirty="0">
                <a:latin typeface="微软雅黑" panose="020B0503020204020204" pitchFamily="34" charset="-122"/>
                <a:ea typeface="微软雅黑" panose="020B0503020204020204" pitchFamily="34" charset="-122"/>
              </a:rPr>
              <a:t>的滤波处理方式，进行水面波纹的处理。</a:t>
            </a:r>
            <a:endParaRPr lang="zh-CN" altLang="zh-CN" sz="2000" b="1" dirty="0">
              <a:latin typeface="微软雅黑" panose="020B0503020204020204" pitchFamily="34" charset="-122"/>
              <a:ea typeface="微软雅黑" panose="020B0503020204020204" pitchFamily="34" charset="-122"/>
            </a:endParaRPr>
          </a:p>
          <a:p>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zh-CN" sz="2000" dirty="0">
                <a:latin typeface="微软雅黑" panose="020B0503020204020204" pitchFamily="34" charset="-122"/>
                <a:ea typeface="微软雅黑" panose="020B0503020204020204" pitchFamily="34" charset="-122"/>
              </a:rPr>
              <a:t>）水天线的</a:t>
            </a:r>
            <a:r>
              <a:rPr lang="zh-CN" altLang="zh-CN" sz="2000" dirty="0" smtClean="0">
                <a:latin typeface="微软雅黑" panose="020B0503020204020204" pitchFamily="34" charset="-122"/>
                <a:ea typeface="微软雅黑" panose="020B0503020204020204" pitchFamily="34" charset="-122"/>
              </a:rPr>
              <a:t>检测</a:t>
            </a:r>
            <a:r>
              <a:rPr lang="zh-CN" altLang="en-US" sz="2000" dirty="0" smtClean="0">
                <a:latin typeface="微软雅黑" panose="020B0503020204020204" pitchFamily="34" charset="-122"/>
                <a:ea typeface="微软雅黑" panose="020B0503020204020204" pitchFamily="34" charset="-122"/>
              </a:rPr>
              <a:t>：</a:t>
            </a:r>
            <a:r>
              <a:rPr lang="zh-CN" altLang="zh-CN" sz="2000" dirty="0" smtClean="0">
                <a:latin typeface="微软雅黑" panose="020B0503020204020204" pitchFamily="34" charset="-122"/>
                <a:ea typeface="微软雅黑" panose="020B0503020204020204" pitchFamily="34" charset="-122"/>
              </a:rPr>
              <a:t>在</a:t>
            </a:r>
            <a:r>
              <a:rPr lang="zh-CN" altLang="zh-CN" sz="2000" dirty="0">
                <a:latin typeface="微软雅黑" panose="020B0503020204020204" pitchFamily="34" charset="-122"/>
                <a:ea typeface="微软雅黑" panose="020B0503020204020204" pitchFamily="34" charset="-122"/>
              </a:rPr>
              <a:t>目前使用度较高的算法有：基于梯度变化来实现水天线的识别</a:t>
            </a:r>
            <a:r>
              <a:rPr lang="zh-CN"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基于小波变换的水天线识别，</a:t>
            </a:r>
            <a:r>
              <a:rPr lang="zh-CN" altLang="zh-CN" sz="2000" dirty="0" smtClean="0">
                <a:latin typeface="微软雅黑" panose="020B0503020204020204" pitchFamily="34" charset="-122"/>
                <a:ea typeface="微软雅黑" panose="020B0503020204020204" pitchFamily="34" charset="-122"/>
              </a:rPr>
              <a:t>改良</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Hough</a:t>
            </a:r>
            <a:r>
              <a:rPr lang="zh-CN" altLang="zh-CN" sz="2000" dirty="0">
                <a:latin typeface="微软雅黑" panose="020B0503020204020204" pitchFamily="34" charset="-122"/>
                <a:ea typeface="微软雅黑" panose="020B0503020204020204" pitchFamily="34" charset="-122"/>
              </a:rPr>
              <a:t>变换的水天线识别等</a:t>
            </a:r>
            <a:r>
              <a:rPr lang="zh-CN" altLang="zh-CN"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r>
              <a:rPr lang="zh-CN" altLang="zh-CN"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zh-CN" sz="2000" dirty="0">
                <a:latin typeface="微软雅黑" panose="020B0503020204020204" pitchFamily="34" charset="-122"/>
                <a:ea typeface="微软雅黑" panose="020B0503020204020204" pitchFamily="34" charset="-122"/>
              </a:rPr>
              <a:t>）水面图像背景理解</a:t>
            </a:r>
            <a:r>
              <a:rPr lang="zh-CN" altLang="zh-CN" sz="2000" dirty="0" smtClean="0">
                <a:latin typeface="微软雅黑" panose="020B0503020204020204" pitchFamily="34" charset="-122"/>
                <a:ea typeface="微软雅黑" panose="020B0503020204020204" pitchFamily="34" charset="-122"/>
              </a:rPr>
              <a:t>：对于</a:t>
            </a:r>
            <a:r>
              <a:rPr lang="zh-CN" altLang="zh-CN" sz="2000" dirty="0">
                <a:latin typeface="微软雅黑" panose="020B0503020204020204" pitchFamily="34" charset="-122"/>
                <a:ea typeface="微软雅黑" panose="020B0503020204020204" pitchFamily="34" charset="-122"/>
              </a:rPr>
              <a:t>水面图像的背景理解，现有基于特征点识别、基于深度学习的识别、基于神经网络的识别等，但计算量都较大，且水岸信息复杂度大，变化较多，难以进行统一的识别</a:t>
            </a:r>
            <a:r>
              <a:rPr lang="zh-CN" altLang="zh-CN" sz="2000" dirty="0" smtClean="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zh-CN" sz="2000" dirty="0">
                <a:latin typeface="微软雅黑" panose="020B0503020204020204" pitchFamily="34" charset="-122"/>
                <a:ea typeface="微软雅黑" panose="020B0503020204020204" pitchFamily="34" charset="-122"/>
              </a:rPr>
              <a:t>）水面目标的识别</a:t>
            </a:r>
            <a:r>
              <a:rPr lang="zh-CN" altLang="zh-CN" sz="2000" dirty="0" smtClean="0">
                <a:latin typeface="微软雅黑" panose="020B0503020204020204" pitchFamily="34" charset="-122"/>
                <a:ea typeface="微软雅黑" panose="020B0503020204020204" pitchFamily="34" charset="-122"/>
              </a:rPr>
              <a:t>：现有</a:t>
            </a:r>
            <a:r>
              <a:rPr lang="zh-CN" altLang="zh-CN" sz="2000" dirty="0">
                <a:latin typeface="微软雅黑" panose="020B0503020204020204" pitchFamily="34" charset="-122"/>
                <a:ea typeface="微软雅黑" panose="020B0503020204020204" pitchFamily="34" charset="-122"/>
              </a:rPr>
              <a:t>较多的目标识别的算法，通过小波变换进行检测，基于</a:t>
            </a:r>
            <a:r>
              <a:rPr lang="en-US" altLang="zh-CN" sz="2000" dirty="0">
                <a:latin typeface="微软雅黑" panose="020B0503020204020204" pitchFamily="34" charset="-122"/>
                <a:ea typeface="微软雅黑" panose="020B0503020204020204" pitchFamily="34" charset="-122"/>
              </a:rPr>
              <a:t>Mean-shift</a:t>
            </a:r>
            <a:r>
              <a:rPr lang="zh-CN" altLang="zh-CN" sz="2000" dirty="0">
                <a:latin typeface="微软雅黑" panose="020B0503020204020204" pitchFamily="34" charset="-122"/>
                <a:ea typeface="微软雅黑" panose="020B0503020204020204" pitchFamily="34" charset="-122"/>
              </a:rPr>
              <a:t>的目标检测和识别方法，通过神经网络和遗传算法的目标检测方法，通过深度学习的目标检测方法，通过阈值分割的目标检测方法等</a:t>
            </a:r>
            <a:r>
              <a:rPr lang="zh-CN" altLang="zh-CN" sz="2000" dirty="0" smtClean="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983172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3BAE9"/>
        </a:solidFill>
        <a:effectLst/>
      </p:bgPr>
    </p:bg>
    <p:spTree>
      <p:nvGrpSpPr>
        <p:cNvPr id="1" name=""/>
        <p:cNvGrpSpPr/>
        <p:nvPr/>
      </p:nvGrpSpPr>
      <p:grpSpPr>
        <a:xfrm>
          <a:off x="0" y="0"/>
          <a:ext cx="0" cy="0"/>
          <a:chOff x="0" y="0"/>
          <a:chExt cx="0" cy="0"/>
        </a:xfrm>
      </p:grpSpPr>
      <p:sp>
        <p:nvSpPr>
          <p:cNvPr id="4" name="椭圆 3"/>
          <p:cNvSpPr/>
          <p:nvPr/>
        </p:nvSpPr>
        <p:spPr>
          <a:xfrm rot="10800000">
            <a:off x="2551641" y="2626640"/>
            <a:ext cx="267237" cy="267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rot="10800000">
            <a:off x="1913518" y="2660045"/>
            <a:ext cx="200428" cy="2004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0800000">
            <a:off x="1342205" y="2693449"/>
            <a:ext cx="133619" cy="13361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0800000">
            <a:off x="837701" y="2726854"/>
            <a:ext cx="66809" cy="66809"/>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9373122" y="2626641"/>
            <a:ext cx="267237" cy="267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78054" y="2660046"/>
            <a:ext cx="200428" cy="2004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0716176" y="2693450"/>
            <a:ext cx="133619" cy="13361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287490" y="2726854"/>
            <a:ext cx="66809" cy="66809"/>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190771" y="2160095"/>
            <a:ext cx="1207383" cy="1200329"/>
          </a:xfrm>
          <a:prstGeom prst="rect">
            <a:avLst/>
          </a:prstGeom>
          <a:noFill/>
        </p:spPr>
        <p:txBody>
          <a:bodyPr wrap="none" rtlCol="0" anchor="ctr">
            <a:spAutoFit/>
          </a:bodyPr>
          <a:lstStyle/>
          <a:p>
            <a:pPr algn="ctr"/>
            <a:r>
              <a:rPr lang="en-US" altLang="zh-CN" sz="7200" dirty="0" smtClean="0">
                <a:solidFill>
                  <a:schemeClr val="bg1"/>
                </a:solidFill>
                <a:latin typeface="华文细黑" panose="02010600040101010101" pitchFamily="2" charset="-122"/>
                <a:ea typeface="华文细黑" panose="02010600040101010101" pitchFamily="2" charset="-122"/>
              </a:rPr>
              <a:t>02</a:t>
            </a:r>
            <a:endParaRPr lang="zh-CN" altLang="en-US" sz="7200" dirty="0">
              <a:solidFill>
                <a:schemeClr val="bg1"/>
              </a:solidFill>
              <a:latin typeface="华文细黑" panose="02010600040101010101" pitchFamily="2" charset="-122"/>
              <a:ea typeface="华文细黑" panose="02010600040101010101" pitchFamily="2" charset="-122"/>
            </a:endParaRPr>
          </a:p>
        </p:txBody>
      </p:sp>
      <p:grpSp>
        <p:nvGrpSpPr>
          <p:cNvPr id="13" name="组合 12"/>
          <p:cNvGrpSpPr/>
          <p:nvPr/>
        </p:nvGrpSpPr>
        <p:grpSpPr>
          <a:xfrm>
            <a:off x="4560528" y="2404333"/>
            <a:ext cx="4545460" cy="2200607"/>
            <a:chOff x="4494727" y="2977503"/>
            <a:chExt cx="4545460" cy="1385736"/>
          </a:xfrm>
        </p:grpSpPr>
        <p:sp>
          <p:nvSpPr>
            <p:cNvPr id="14" name="文本框 13"/>
            <p:cNvSpPr txBox="1"/>
            <p:nvPr/>
          </p:nvSpPr>
          <p:spPr>
            <a:xfrm>
              <a:off x="4599487" y="2977503"/>
              <a:ext cx="4440700" cy="445760"/>
            </a:xfrm>
            <a:prstGeom prst="rect">
              <a:avLst/>
            </a:prstGeom>
            <a:noFill/>
          </p:spPr>
          <p:txBody>
            <a:bodyPr wrap="square" rtlCol="0" anchor="ctr">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研究成果</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4494727" y="3607384"/>
              <a:ext cx="4404574" cy="755855"/>
            </a:xfrm>
            <a:prstGeom prst="rect">
              <a:avLst/>
            </a:prstGeom>
          </p:spPr>
          <p:txBody>
            <a:bodyPr wrap="square">
              <a:spAutoFit/>
            </a:bodyPr>
            <a:lstStyle/>
            <a:p>
              <a:pPr>
                <a:lnSpc>
                  <a:spcPct val="150000"/>
                </a:lnSpc>
              </a:pPr>
              <a:r>
                <a:rPr lang="en-US" altLang="zh-CN"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整体方案设计</a:t>
              </a:r>
            </a:p>
            <a:p>
              <a:pPr>
                <a:lnSpc>
                  <a:spcPct val="150000"/>
                </a:lnSpc>
              </a:pPr>
              <a:r>
                <a:rPr lang="en-US" altLang="zh-CN"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软件效果展示</a:t>
              </a:r>
              <a:endParaRPr lang="en-US" altLang="zh-CN" sz="24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1499997681"/>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C:\Users\Adm\AppData\Local\Microsoft\Windows\INetCache\Content.Word\总体流程.jpg"/>
          <p:cNvPicPr/>
          <p:nvPr/>
        </p:nvPicPr>
        <p:blipFill>
          <a:blip r:embed="rId2">
            <a:extLst>
              <a:ext uri="{28A0092B-C50C-407E-A947-70E740481C1C}">
                <a14:useLocalDpi xmlns:a14="http://schemas.microsoft.com/office/drawing/2010/main" val="0"/>
              </a:ext>
            </a:extLst>
          </a:blip>
          <a:srcRect/>
          <a:stretch>
            <a:fillRect/>
          </a:stretch>
        </p:blipFill>
        <p:spPr bwMode="auto">
          <a:xfrm>
            <a:off x="6164280" y="643690"/>
            <a:ext cx="5071307" cy="6244197"/>
          </a:xfrm>
          <a:prstGeom prst="rect">
            <a:avLst/>
          </a:prstGeom>
          <a:noFill/>
          <a:ln>
            <a:noFill/>
          </a:ln>
        </p:spPr>
      </p:pic>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整体方案设计</a:t>
            </a:r>
          </a:p>
        </p:txBody>
      </p:sp>
      <p:sp>
        <p:nvSpPr>
          <p:cNvPr id="205" name="矩形 204"/>
          <p:cNvSpPr/>
          <p:nvPr/>
        </p:nvSpPr>
        <p:spPr>
          <a:xfrm>
            <a:off x="737290" y="4628878"/>
            <a:ext cx="2971017" cy="461665"/>
          </a:xfrm>
          <a:prstGeom prst="rect">
            <a:avLst/>
          </a:prstGeom>
          <a:solidFill>
            <a:srgbClr val="53BAE9"/>
          </a:solidFill>
        </p:spPr>
        <p:txBody>
          <a:bodyPr wrap="square" anchor="ctr">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整体算法设计流程</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206" name="矩形 205"/>
          <p:cNvSpPr/>
          <p:nvPr/>
        </p:nvSpPr>
        <p:spPr>
          <a:xfrm>
            <a:off x="709683" y="1291584"/>
            <a:ext cx="2511187"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软件功能</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207" name="文本框 206"/>
          <p:cNvSpPr txBox="1"/>
          <p:nvPr/>
        </p:nvSpPr>
        <p:spPr>
          <a:xfrm>
            <a:off x="857179" y="1871317"/>
            <a:ext cx="4342617" cy="2400657"/>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输入可见光的水面环境单帧图像，对水面环境自动分割和理解，完成对水面目标（山峰、水岸、天空、船舶等）的自动分类，并进行相应的标记，显示处理结果</a:t>
            </a:r>
            <a:r>
              <a:rPr lang="zh-CN" altLang="en-US" sz="2000" dirty="0" smtClean="0">
                <a:latin typeface="微软雅黑" panose="020B0503020204020204" pitchFamily="34" charset="-122"/>
                <a:ea typeface="微软雅黑" panose="020B0503020204020204" pitchFamily="34" charset="-122"/>
              </a:rPr>
              <a:t>。</a:t>
            </a:r>
            <a:endParaRPr lang="zh-CN" altLang="en-US" dirty="0"/>
          </a:p>
        </p:txBody>
      </p:sp>
    </p:spTree>
    <p:extLst>
      <p:ext uri="{BB962C8B-B14F-4D97-AF65-F5344CB8AC3E}">
        <p14:creationId xmlns:p14="http://schemas.microsoft.com/office/powerpoint/2010/main" val="418934009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84676" y="409857"/>
            <a:ext cx="9022649" cy="267238"/>
            <a:chOff x="2331650" y="3295381"/>
            <a:chExt cx="9022649" cy="267238"/>
          </a:xfrm>
          <a:solidFill>
            <a:srgbClr val="53BAE9"/>
          </a:solidFill>
        </p:grpSpPr>
        <p:sp>
          <p:nvSpPr>
            <p:cNvPr id="35" name="椭圆 34"/>
            <p:cNvSpPr/>
            <p:nvPr/>
          </p:nvSpPr>
          <p:spPr>
            <a:xfrm rot="10800000">
              <a:off x="4045590" y="3295381"/>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0800000">
              <a:off x="3407467" y="3328786"/>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0800000">
              <a:off x="2836154" y="3362190"/>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0800000">
              <a:off x="233165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73122" y="3295382"/>
              <a:ext cx="267237" cy="2672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78054" y="3328787"/>
              <a:ext cx="200428" cy="2004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716176" y="3362191"/>
              <a:ext cx="133619" cy="133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1287490" y="3395595"/>
              <a:ext cx="66809" cy="668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3584634" y="275042"/>
            <a:ext cx="5059124" cy="523220"/>
          </a:xfrm>
          <a:prstGeom prst="rect">
            <a:avLst/>
          </a:prstGeom>
          <a:noFill/>
        </p:spPr>
        <p:txBody>
          <a:bodyPr wrap="square" rtlCol="0" anchor="ctr">
            <a:spAutoFit/>
          </a:bodyPr>
          <a:lstStyle/>
          <a:p>
            <a:pPr algn="ctr"/>
            <a:r>
              <a:rPr lang="zh-CN" altLang="en-US" sz="2800" b="1" dirty="0">
                <a:solidFill>
                  <a:srgbClr val="53BAE9"/>
                </a:solidFill>
                <a:latin typeface="微软雅黑" panose="020B0503020204020204" pitchFamily="34" charset="-122"/>
                <a:ea typeface="微软雅黑" panose="020B0503020204020204" pitchFamily="34" charset="-122"/>
              </a:rPr>
              <a:t>软件效果展示</a:t>
            </a:r>
          </a:p>
        </p:txBody>
      </p:sp>
      <p:sp>
        <p:nvSpPr>
          <p:cNvPr id="206" name="矩形 205"/>
          <p:cNvSpPr/>
          <p:nvPr/>
        </p:nvSpPr>
        <p:spPr>
          <a:xfrm>
            <a:off x="709683" y="1291584"/>
            <a:ext cx="2511187" cy="461665"/>
          </a:xfrm>
          <a:prstGeom prst="rect">
            <a:avLst/>
          </a:prstGeom>
          <a:solidFill>
            <a:srgbClr val="53BAE9"/>
          </a:solidFill>
        </p:spPr>
        <p:txBody>
          <a:bodyPr wrap="square" anchor="ctr">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sym typeface="News Gothic MT" charset="0"/>
              </a:rPr>
              <a:t>软件效果展示</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527293" y="2290532"/>
            <a:ext cx="7173806" cy="3741778"/>
          </a:xfrm>
          <a:prstGeom prst="rect">
            <a:avLst/>
          </a:prstGeom>
        </p:spPr>
      </p:pic>
      <p:pic>
        <p:nvPicPr>
          <p:cNvPr id="24" name="图片 23"/>
          <p:cNvPicPr/>
          <p:nvPr/>
        </p:nvPicPr>
        <p:blipFill>
          <a:blip r:embed="rId3"/>
          <a:stretch>
            <a:fillRect/>
          </a:stretch>
        </p:blipFill>
        <p:spPr>
          <a:xfrm>
            <a:off x="2534385" y="2257127"/>
            <a:ext cx="7223763" cy="3768059"/>
          </a:xfrm>
          <a:prstGeom prst="rect">
            <a:avLst/>
          </a:prstGeom>
        </p:spPr>
      </p:pic>
      <p:pic>
        <p:nvPicPr>
          <p:cNvPr id="6" name="图片 5"/>
          <p:cNvPicPr>
            <a:picLocks noChangeAspect="1"/>
          </p:cNvPicPr>
          <p:nvPr/>
        </p:nvPicPr>
        <p:blipFill>
          <a:blip r:embed="rId4"/>
          <a:stretch>
            <a:fillRect/>
          </a:stretch>
        </p:blipFill>
        <p:spPr>
          <a:xfrm>
            <a:off x="2527293" y="2335094"/>
            <a:ext cx="7191360" cy="3652654"/>
          </a:xfrm>
          <a:prstGeom prst="rect">
            <a:avLst/>
          </a:prstGeom>
        </p:spPr>
      </p:pic>
      <p:pic>
        <p:nvPicPr>
          <p:cNvPr id="26" name="图片 25"/>
          <p:cNvPicPr/>
          <p:nvPr/>
        </p:nvPicPr>
        <p:blipFill>
          <a:blip r:embed="rId5"/>
          <a:stretch>
            <a:fillRect/>
          </a:stretch>
        </p:blipFill>
        <p:spPr>
          <a:xfrm>
            <a:off x="2388260" y="2223722"/>
            <a:ext cx="7482290" cy="3764026"/>
          </a:xfrm>
          <a:prstGeom prst="rect">
            <a:avLst/>
          </a:prstGeom>
        </p:spPr>
      </p:pic>
      <p:pic>
        <p:nvPicPr>
          <p:cNvPr id="7" name="图片 6"/>
          <p:cNvPicPr>
            <a:picLocks noChangeAspect="1"/>
          </p:cNvPicPr>
          <p:nvPr/>
        </p:nvPicPr>
        <p:blipFill>
          <a:blip r:embed="rId6"/>
          <a:stretch>
            <a:fillRect/>
          </a:stretch>
        </p:blipFill>
        <p:spPr>
          <a:xfrm>
            <a:off x="2388260" y="2179160"/>
            <a:ext cx="7482290" cy="3835516"/>
          </a:xfrm>
          <a:prstGeom prst="rect">
            <a:avLst/>
          </a:prstGeom>
        </p:spPr>
      </p:pic>
      <p:pic>
        <p:nvPicPr>
          <p:cNvPr id="8" name="图片 7"/>
          <p:cNvPicPr>
            <a:picLocks noChangeAspect="1"/>
          </p:cNvPicPr>
          <p:nvPr/>
        </p:nvPicPr>
        <p:blipFill>
          <a:blip r:embed="rId7"/>
          <a:stretch>
            <a:fillRect/>
          </a:stretch>
        </p:blipFill>
        <p:spPr>
          <a:xfrm>
            <a:off x="2331927" y="2172683"/>
            <a:ext cx="7594955" cy="3841993"/>
          </a:xfrm>
          <a:prstGeom prst="rect">
            <a:avLst/>
          </a:prstGeom>
        </p:spPr>
      </p:pic>
    </p:spTree>
    <p:extLst>
      <p:ext uri="{BB962C8B-B14F-4D97-AF65-F5344CB8AC3E}">
        <p14:creationId xmlns:p14="http://schemas.microsoft.com/office/powerpoint/2010/main" val="42626756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1090</TotalTime>
  <Words>2859</Words>
  <Application>Microsoft Office PowerPoint</Application>
  <PresentationFormat>宽屏</PresentationFormat>
  <Paragraphs>208</Paragraphs>
  <Slides>44</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55" baseType="lpstr">
      <vt:lpstr>News Gothic MT</vt:lpstr>
      <vt:lpstr>华文细黑</vt:lpstr>
      <vt:lpstr>宋体</vt:lpstr>
      <vt:lpstr>微软雅黑</vt:lpstr>
      <vt:lpstr>Arial</vt:lpstr>
      <vt:lpstr>Calibri</vt:lpstr>
      <vt:lpstr>Calibri Light</vt:lpstr>
      <vt:lpstr>Segoe UI Black</vt:lpstr>
      <vt:lpstr>Segoe UI Light</vt:lpstr>
      <vt:lpstr>Office 主题</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Lenovo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陈高杰</cp:lastModifiedBy>
  <cp:revision>55</cp:revision>
  <dcterms:created xsi:type="dcterms:W3CDTF">2015-05-12T15:24:33Z</dcterms:created>
  <dcterms:modified xsi:type="dcterms:W3CDTF">2017-06-01T13:04:41Z</dcterms:modified>
</cp:coreProperties>
</file>